
<file path=[Content_Types].xml><?xml version="1.0" encoding="utf-8"?>
<Types xmlns="http://schemas.openxmlformats.org/package/2006/content-types">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7" r:id="rId2"/>
    <p:sldId id="256" r:id="rId3"/>
    <p:sldId id="257" r:id="rId4"/>
    <p:sldId id="258" r:id="rId5"/>
    <p:sldId id="282" r:id="rId6"/>
    <p:sldId id="285" r:id="rId7"/>
    <p:sldId id="287" r:id="rId8"/>
    <p:sldId id="288" r:id="rId9"/>
    <p:sldId id="286" r:id="rId10"/>
    <p:sldId id="260" r:id="rId11"/>
    <p:sldId id="283" r:id="rId12"/>
    <p:sldId id="262" r:id="rId13"/>
    <p:sldId id="259" r:id="rId14"/>
    <p:sldId id="263" r:id="rId15"/>
    <p:sldId id="274" r:id="rId16"/>
    <p:sldId id="273" r:id="rId17"/>
    <p:sldId id="275" r:id="rId18"/>
    <p:sldId id="264" r:id="rId19"/>
    <p:sldId id="261" r:id="rId20"/>
    <p:sldId id="265" r:id="rId21"/>
    <p:sldId id="266" r:id="rId22"/>
    <p:sldId id="267" r:id="rId23"/>
    <p:sldId id="268" r:id="rId24"/>
    <p:sldId id="271" r:id="rId25"/>
    <p:sldId id="272"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initials="R" lastIdx="1" clrIdx="0">
    <p:extLst>
      <p:ext uri="{19B8F6BF-5375-455C-9EA6-DF929625EA0E}">
        <p15:presenceInfo xmlns:p15="http://schemas.microsoft.com/office/powerpoint/2012/main" userId="Ro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83" autoAdjust="0"/>
  </p:normalViewPr>
  <p:slideViewPr>
    <p:cSldViewPr snapToGrid="0">
      <p:cViewPr varScale="1">
        <p:scale>
          <a:sx n="52" d="100"/>
          <a:sy n="52" d="100"/>
        </p:scale>
        <p:origin x="1843" y="58"/>
      </p:cViewPr>
      <p:guideLst/>
    </p:cSldViewPr>
  </p:slideViewPr>
  <p:notesTextViewPr>
    <p:cViewPr>
      <p:scale>
        <a:sx n="3" d="2"/>
        <a:sy n="3" d="2"/>
      </p:scale>
      <p:origin x="0" y="0"/>
    </p:cViewPr>
  </p:notesTextViewPr>
  <p:sorterViewPr>
    <p:cViewPr varScale="1">
      <p:scale>
        <a:sx n="100" d="100"/>
        <a:sy n="100" d="100"/>
      </p:scale>
      <p:origin x="0" y="-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ie Baker" userId="35909d566f695641" providerId="LiveId" clId="{09976811-8996-4BBF-AE8B-ED70ADBB8633}"/>
    <pc:docChg chg="custSel modSld">
      <pc:chgData name="Bonnie Baker" userId="35909d566f695641" providerId="LiveId" clId="{09976811-8996-4BBF-AE8B-ED70ADBB8633}" dt="2022-09-19T17:49:20.612" v="11" actId="1076"/>
      <pc:docMkLst>
        <pc:docMk/>
      </pc:docMkLst>
      <pc:sldChg chg="modSp mod">
        <pc:chgData name="Bonnie Baker" userId="35909d566f695641" providerId="LiveId" clId="{09976811-8996-4BBF-AE8B-ED70ADBB8633}" dt="2022-09-19T17:44:45.827" v="9" actId="20577"/>
        <pc:sldMkLst>
          <pc:docMk/>
          <pc:sldMk cId="3945365909" sldId="262"/>
        </pc:sldMkLst>
        <pc:spChg chg="mod">
          <ac:chgData name="Bonnie Baker" userId="35909d566f695641" providerId="LiveId" clId="{09976811-8996-4BBF-AE8B-ED70ADBB8633}" dt="2022-09-19T17:44:29.624" v="7" actId="20577"/>
          <ac:spMkLst>
            <pc:docMk/>
            <pc:sldMk cId="3945365909" sldId="262"/>
            <ac:spMk id="3" creationId="{A865E77A-89CC-434D-864C-396307A91044}"/>
          </ac:spMkLst>
        </pc:spChg>
        <pc:spChg chg="mod">
          <ac:chgData name="Bonnie Baker" userId="35909d566f695641" providerId="LiveId" clId="{09976811-8996-4BBF-AE8B-ED70ADBB8633}" dt="2022-09-19T17:44:45.827" v="9" actId="20577"/>
          <ac:spMkLst>
            <pc:docMk/>
            <pc:sldMk cId="3945365909" sldId="262"/>
            <ac:spMk id="5" creationId="{00000000-0000-0000-0000-000000000000}"/>
          </ac:spMkLst>
        </pc:spChg>
      </pc:sldChg>
      <pc:sldChg chg="modNotesTx">
        <pc:chgData name="Bonnie Baker" userId="35909d566f695641" providerId="LiveId" clId="{09976811-8996-4BBF-AE8B-ED70ADBB8633}" dt="2022-09-19T17:48:03.247" v="10" actId="20577"/>
        <pc:sldMkLst>
          <pc:docMk/>
          <pc:sldMk cId="1315115099" sldId="265"/>
        </pc:sldMkLst>
      </pc:sldChg>
      <pc:sldChg chg="modSp mod">
        <pc:chgData name="Bonnie Baker" userId="35909d566f695641" providerId="LiveId" clId="{09976811-8996-4BBF-AE8B-ED70ADBB8633}" dt="2022-09-19T17:49:20.612" v="11" actId="1076"/>
        <pc:sldMkLst>
          <pc:docMk/>
          <pc:sldMk cId="368667239" sldId="268"/>
        </pc:sldMkLst>
        <pc:spChg chg="mod">
          <ac:chgData name="Bonnie Baker" userId="35909d566f695641" providerId="LiveId" clId="{09976811-8996-4BBF-AE8B-ED70ADBB8633}" dt="2022-09-19T17:49:20.612" v="11" actId="1076"/>
          <ac:spMkLst>
            <pc:docMk/>
            <pc:sldMk cId="368667239" sldId="268"/>
            <ac:spMk id="3" creationId="{4FA488F4-AD07-4EEC-A7A9-4FA6C6DEB61A}"/>
          </ac:spMkLst>
        </pc:spChg>
      </pc:sldChg>
      <pc:sldChg chg="modSp mod modNotesTx">
        <pc:chgData name="Bonnie Baker" userId="35909d566f695641" providerId="LiveId" clId="{09976811-8996-4BBF-AE8B-ED70ADBB8633}" dt="2022-09-19T17:41:47.327" v="6" actId="20577"/>
        <pc:sldMkLst>
          <pc:docMk/>
          <pc:sldMk cId="3999555941" sldId="277"/>
        </pc:sldMkLst>
        <pc:picChg chg="mod">
          <ac:chgData name="Bonnie Baker" userId="35909d566f695641" providerId="LiveId" clId="{09976811-8996-4BBF-AE8B-ED70ADBB8633}" dt="2022-09-01T22:51:56.428" v="5" actId="1036"/>
          <ac:picMkLst>
            <pc:docMk/>
            <pc:sldMk cId="3999555941" sldId="277"/>
            <ac:picMk id="17" creationId="{00000000-0000-0000-0000-000000000000}"/>
          </ac:picMkLst>
        </pc:picChg>
      </pc:sldChg>
      <pc:sldChg chg="modSp mod">
        <pc:chgData name="Bonnie Baker" userId="35909d566f695641" providerId="LiveId" clId="{09976811-8996-4BBF-AE8B-ED70ADBB8633}" dt="2022-09-01T22:30:14.463" v="0" actId="1076"/>
        <pc:sldMkLst>
          <pc:docMk/>
          <pc:sldMk cId="2274249719" sldId="279"/>
        </pc:sldMkLst>
        <pc:spChg chg="mod">
          <ac:chgData name="Bonnie Baker" userId="35909d566f695641" providerId="LiveId" clId="{09976811-8996-4BBF-AE8B-ED70ADBB8633}" dt="2022-09-01T22:30:14.463" v="0" actId="1076"/>
          <ac:spMkLst>
            <pc:docMk/>
            <pc:sldMk cId="2274249719" sldId="279"/>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4-15T10:53:14.83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D899F-7D77-4D63-9DBA-1180906D9C30}"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0C2FE-102C-4765-A714-82BA5D48D886}" type="slidenum">
              <a:rPr lang="en-US" smtClean="0"/>
              <a:t>‹#›</a:t>
            </a:fld>
            <a:endParaRPr lang="en-US"/>
          </a:p>
        </p:txBody>
      </p:sp>
    </p:spTree>
    <p:extLst>
      <p:ext uri="{BB962C8B-B14F-4D97-AF65-F5344CB8AC3E}">
        <p14:creationId xmlns:p14="http://schemas.microsoft.com/office/powerpoint/2010/main" val="254559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Sent:</a:t>
            </a:r>
            <a:r>
              <a:rPr lang="en-US" sz="1200" kern="1200" dirty="0">
                <a:solidFill>
                  <a:schemeClr val="tx1"/>
                </a:solidFill>
                <a:effectLst/>
                <a:latin typeface="+mn-lt"/>
                <a:ea typeface="+mn-ea"/>
                <a:cs typeface="+mn-cs"/>
              </a:rPr>
              <a:t> Saturday, May 15, 2021 12:43 PM</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Robert M. L. Baker, Jr., PhD; Bonnie Baker; Alexander Fell; *Robin Fell*</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Cc:</a:t>
            </a:r>
            <a:r>
              <a:rPr lang="en-US" sz="1200" kern="1200" dirty="0">
                <a:solidFill>
                  <a:schemeClr val="tx1"/>
                </a:solidFill>
                <a:effectLst/>
                <a:latin typeface="+mn-lt"/>
                <a:ea typeface="+mn-ea"/>
                <a:cs typeface="+mn-cs"/>
              </a:rPr>
              <a:t> Kip Thorne; Dr. Thomas F. Rosenbaum; Ed Stolper</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Subject: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Fwd</a:t>
            </a:r>
            <a:r>
              <a:rPr lang="en-US" sz="1200" kern="1200" dirty="0">
                <a:solidFill>
                  <a:schemeClr val="tx1"/>
                </a:solidFill>
                <a:effectLst/>
                <a:latin typeface="+mn-lt"/>
                <a:ea typeface="+mn-ea"/>
                <a:cs typeface="+mn-cs"/>
              </a:rPr>
              <a:t>: FW: New Rollout Theory of the Universe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bob, </a:t>
            </a:r>
          </a:p>
          <a:p>
            <a:r>
              <a:rPr lang="en-US" sz="1200" kern="1200" dirty="0">
                <a:solidFill>
                  <a:schemeClr val="tx1"/>
                </a:solidFill>
                <a:effectLst/>
                <a:latin typeface="+mn-lt"/>
                <a:ea typeface="+mn-ea"/>
                <a:cs typeface="+mn-cs"/>
              </a:rPr>
              <a:t>I am enthralled by this theory of decelerating time and think it would imply a universe much older than 13.7 or .8 billion years. </a:t>
            </a:r>
          </a:p>
          <a:p>
            <a:r>
              <a:rPr lang="en-US" sz="1200" kern="1200" dirty="0">
                <a:solidFill>
                  <a:schemeClr val="tx1"/>
                </a:solidFill>
                <a:effectLst/>
                <a:latin typeface="+mn-lt"/>
                <a:ea typeface="+mn-ea"/>
                <a:cs typeface="+mn-cs"/>
              </a:rPr>
              <a:t>Let's just extrapolate back the Observations of 21 cm Hydrogen ...it could be 1-200 billion years!!?? </a:t>
            </a:r>
          </a:p>
          <a:p>
            <a:r>
              <a:rPr lang="en-US" sz="1200" kern="1200" dirty="0">
                <a:solidFill>
                  <a:schemeClr val="tx1"/>
                </a:solidFill>
                <a:effectLst/>
                <a:latin typeface="+mn-lt"/>
                <a:ea typeface="+mn-ea"/>
                <a:cs typeface="+mn-cs"/>
              </a:rPr>
              <a:t>This theory is not TOO much sillier that Dark Matter and Dark Energy.</a:t>
            </a:r>
          </a:p>
          <a:p>
            <a:r>
              <a:rPr lang="en-US" sz="1200" kern="1200" dirty="0">
                <a:solidFill>
                  <a:schemeClr val="tx1"/>
                </a:solidFill>
                <a:effectLst/>
                <a:latin typeface="+mn-lt"/>
                <a:ea typeface="+mn-ea"/>
                <a:cs typeface="+mn-cs"/>
              </a:rPr>
              <a:t>I remember you presenting this Rollout theory (with rollouts!) at a California Club breakfast years sooner than in Austin, Texas, on Sunday, February 18th,2018,</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Fred</a:t>
            </a:r>
          </a:p>
        </p:txBody>
      </p:sp>
      <p:sp>
        <p:nvSpPr>
          <p:cNvPr id="4" name="Slide Number Placeholder 3"/>
          <p:cNvSpPr>
            <a:spLocks noGrp="1"/>
          </p:cNvSpPr>
          <p:nvPr>
            <p:ph type="sldNum" sz="quarter" idx="10"/>
          </p:nvPr>
        </p:nvSpPr>
        <p:spPr/>
        <p:txBody>
          <a:bodyPr/>
          <a:lstStyle/>
          <a:p>
            <a:fld id="{8A642075-3CC5-4804-890B-60FC5002DA9A}" type="slidenum">
              <a:rPr lang="en-US" smtClean="0"/>
              <a:t>1</a:t>
            </a:fld>
            <a:endParaRPr lang="en-US"/>
          </a:p>
        </p:txBody>
      </p:sp>
    </p:spTree>
    <p:extLst>
      <p:ext uri="{BB962C8B-B14F-4D97-AF65-F5344CB8AC3E}">
        <p14:creationId xmlns:p14="http://schemas.microsoft.com/office/powerpoint/2010/main" val="394791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C2FE-102C-4765-A714-82BA5D48D886}" type="slidenum">
              <a:rPr lang="en-US" smtClean="0"/>
              <a:t>15</a:t>
            </a:fld>
            <a:endParaRPr lang="en-US"/>
          </a:p>
        </p:txBody>
      </p:sp>
    </p:spTree>
    <p:extLst>
      <p:ext uri="{BB962C8B-B14F-4D97-AF65-F5344CB8AC3E}">
        <p14:creationId xmlns:p14="http://schemas.microsoft.com/office/powerpoint/2010/main" val="341507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Although so far not statistically significant, my studies of Muon decay time suggest that at the current time (NOW at 4.3x1017 seconds after the start or Planck time), time is still slowing at the rate of about 13 picoseconds  per year. A picosecond, </a:t>
            </a:r>
            <a:r>
              <a:rPr lang="en-US" err="1"/>
              <a:t>ps</a:t>
            </a:r>
            <a:r>
              <a:rPr lang="en-US"/>
              <a:t>, is a trillionth of a second, or 0.000,000,000,001 seconds. On the graph (left ordinate) it would amount to minus 13ps/31,540,000,000,000,000,000ps per year equals – 3.7 x 10-18 picoseconds per picosecond or seconds per second. Awfully small BUT no matter what size it is </a:t>
            </a:r>
            <a:r>
              <a:rPr lang="en-US" b="1"/>
              <a:t>we would not notice it </a:t>
            </a:r>
            <a:r>
              <a:rPr lang="en-US"/>
              <a:t>in our daily lives or in physics laboratories. For example, the acceleration of gravity and the speed of light would remain unchanged!</a:t>
            </a:r>
            <a:endParaRPr lang="fr-FR"/>
          </a:p>
          <a:p>
            <a:r>
              <a:rPr lang="en-US"/>
              <a:t>We look back in time several billion years – in actuality we do this when telescopes look at stars billions of light-years away! We see a galaxy. It appears to be rotating faster than expected. Next we look at an Olympics Games Coliseum on a duplicate Earth (we are pretending here – a thought experiment). There we see a little track with little runners going around – wow! They make 4 circuits (mile) in a few seconds by my wristwatch! Fast like the galaxy! Now I look at the weight-lifting pavilion. There are little weight lifters also moving quickly and pushing up little bar bells. A fast-moving miniature </a:t>
            </a:r>
            <a:r>
              <a:rPr lang="en-US" i="1"/>
              <a:t>World.</a:t>
            </a:r>
            <a:r>
              <a:rPr lang="en-US" b="1"/>
              <a:t> </a:t>
            </a:r>
            <a:endParaRPr lang="fr-FR"/>
          </a:p>
          <a:p>
            <a:r>
              <a:rPr lang="en-US"/>
              <a:t>Although so far not statistically significant, my studies of Muon decay time suggest that at the current time (NOW at 4.3x1017 seconds after the start or Planck time), time is still slowing at the rate of about 13 picoseconds  per year. A picosecond, </a:t>
            </a:r>
            <a:r>
              <a:rPr lang="en-US" err="1"/>
              <a:t>ps</a:t>
            </a:r>
            <a:r>
              <a:rPr lang="en-US"/>
              <a:t>, is a trillionth of a second, or 0.000,000,000,001 seconds. On the graph (left ordinate) it would amount to minus 13ps/31,540,000,000,000,000,000ps per year equals – 3.7 x 10-18 picoseconds per picosecond or seconds per second. Awfully small BUT no matter what size it is </a:t>
            </a:r>
            <a:r>
              <a:rPr lang="en-US" b="1"/>
              <a:t>we would not notice it </a:t>
            </a:r>
            <a:r>
              <a:rPr lang="en-US"/>
              <a:t>in our daily lives or in physics laboratories. For example, the acceleration of gravity and the speed of light would remain unchanged! </a:t>
            </a:r>
            <a:endParaRPr lang="fr-FR"/>
          </a:p>
          <a:p>
            <a:r>
              <a:rPr lang="en-US"/>
              <a:t>We look back in time several billion years – in actuality we do this when telescopes look at stars billions of light-years away! We see a galaxy. It appears to be rotating faster than expected. Next we look at an Olympics Games Coliseum on a duplicate Earth (we are pretending here – a thought experiment). There we see a little track with little runners going around – wow! They make 4 circuits (mile) in a few seconds by my wristwatch! Fast like the galaxy! Now I look at the weight-lifting pavilion. There are little weight lifters also moving quickly and pushing up little bar bells. A fast-moving miniature </a:t>
            </a:r>
            <a:r>
              <a:rPr lang="en-US" i="1"/>
              <a:t>World.</a:t>
            </a:r>
            <a:r>
              <a:rPr lang="en-US"/>
              <a:t> </a:t>
            </a:r>
            <a:endParaRPr lang="fr-FR"/>
          </a:p>
          <a:p>
            <a:endParaRPr lang="en-US">
              <a:cs typeface="Calibri"/>
            </a:endParaRPr>
          </a:p>
        </p:txBody>
      </p:sp>
      <p:sp>
        <p:nvSpPr>
          <p:cNvPr id="4" name="Espace réservé du numéro de diapositive 3"/>
          <p:cNvSpPr>
            <a:spLocks noGrp="1"/>
          </p:cNvSpPr>
          <p:nvPr>
            <p:ph type="sldNum" sz="quarter" idx="5"/>
          </p:nvPr>
        </p:nvSpPr>
        <p:spPr/>
        <p:txBody>
          <a:bodyPr/>
          <a:lstStyle/>
          <a:p>
            <a:fld id="{879A0CE5-D285-4AB3-9B34-648B9FE6EB01}" type="slidenum">
              <a:rPr lang="fr-FR"/>
              <a:t>18</a:t>
            </a:fld>
            <a:endParaRPr lang="fr-FR"/>
          </a:p>
        </p:txBody>
      </p:sp>
    </p:spTree>
    <p:extLst>
      <p:ext uri="{BB962C8B-B14F-4D97-AF65-F5344CB8AC3E}">
        <p14:creationId xmlns:p14="http://schemas.microsoft.com/office/powerpoint/2010/main" val="416493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My working hypothesis in a nutshell:</a:t>
            </a:r>
            <a:r>
              <a:rPr lang="en-US" i="1" dirty="0"/>
              <a:t> A big rollout of spacetime from vanishingly small space dimensions (such as Planck length)  and almost infinitely fast speed of time (near “zero” or Planck time) to today’s values; testable by detection of relic high-frequency gravitational waves, is speculated. </a:t>
            </a:r>
            <a:r>
              <a:rPr lang="en-US" dirty="0"/>
              <a:t>The Planck Length is the scale at which classical ideas about gravity and space-time cease to be valid, and quantum effects, as described by Max Planck, dominate. This is the quantum of length, the smallest measurement of length with any meaning. And roughly equal to 1.6 × 10-35 meter or about 10-20 times the size of a proton! Planck Time is time it takes a photon to move across a Planck length or 5.39 × 10 −44 seconds. It is the smallest unit of time you can conceive! Note also that the infinitesimal Planck time interval is analogous to the extremely brief starting pistol’s sound time interval that signals the beginning of a race and, analogously, the beginning of time. </a:t>
            </a:r>
            <a:endParaRPr lang="fr-FR" dirty="0"/>
          </a:p>
        </p:txBody>
      </p:sp>
      <p:sp>
        <p:nvSpPr>
          <p:cNvPr id="4" name="Espace réservé du numéro de diapositive 3"/>
          <p:cNvSpPr>
            <a:spLocks noGrp="1"/>
          </p:cNvSpPr>
          <p:nvPr>
            <p:ph type="sldNum" sz="quarter" idx="5"/>
          </p:nvPr>
        </p:nvSpPr>
        <p:spPr/>
        <p:txBody>
          <a:bodyPr/>
          <a:lstStyle/>
          <a:p>
            <a:fld id="{879A0CE5-D285-4AB3-9B34-648B9FE6EB01}" type="slidenum">
              <a:rPr lang="fr-FR"/>
              <a:t>20</a:t>
            </a:fld>
            <a:endParaRPr lang="fr-FR"/>
          </a:p>
        </p:txBody>
      </p:sp>
    </p:spTree>
    <p:extLst>
      <p:ext uri="{BB962C8B-B14F-4D97-AF65-F5344CB8AC3E}">
        <p14:creationId xmlns:p14="http://schemas.microsoft.com/office/powerpoint/2010/main" val="269820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me know your thoughts here and thank you all so much for listening.</a:t>
            </a:r>
          </a:p>
        </p:txBody>
      </p:sp>
      <p:sp>
        <p:nvSpPr>
          <p:cNvPr id="4" name="Slide Number Placeholder 3"/>
          <p:cNvSpPr>
            <a:spLocks noGrp="1"/>
          </p:cNvSpPr>
          <p:nvPr>
            <p:ph type="sldNum" sz="quarter" idx="10"/>
          </p:nvPr>
        </p:nvSpPr>
        <p:spPr/>
        <p:txBody>
          <a:bodyPr/>
          <a:lstStyle/>
          <a:p>
            <a:fld id="{8A642075-3CC5-4804-890B-60FC5002DA9A}" type="slidenum">
              <a:rPr lang="en-US" smtClean="0"/>
              <a:t>26</a:t>
            </a:fld>
            <a:endParaRPr lang="en-US"/>
          </a:p>
        </p:txBody>
      </p:sp>
    </p:spTree>
    <p:extLst>
      <p:ext uri="{BB962C8B-B14F-4D97-AF65-F5344CB8AC3E}">
        <p14:creationId xmlns:p14="http://schemas.microsoft.com/office/powerpoint/2010/main" val="27933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C2FE-102C-4765-A714-82BA5D48D886}" type="slidenum">
              <a:rPr lang="en-US" smtClean="0"/>
              <a:t>2</a:t>
            </a:fld>
            <a:endParaRPr lang="en-US"/>
          </a:p>
        </p:txBody>
      </p:sp>
    </p:spTree>
    <p:extLst>
      <p:ext uri="{BB962C8B-B14F-4D97-AF65-F5344CB8AC3E}">
        <p14:creationId xmlns:p14="http://schemas.microsoft.com/office/powerpoint/2010/main" val="188087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 have proposed (working hypothesis) that if time were running really fast in our early Universe, then the speed of light measured there would </a:t>
            </a:r>
            <a:r>
              <a:rPr lang="en-US" b="1" dirty="0"/>
              <a:t>not</a:t>
            </a:r>
            <a:r>
              <a:rPr lang="en-US" dirty="0"/>
              <a:t> be over the “speed limit” of c or light! But, </a:t>
            </a:r>
            <a:r>
              <a:rPr lang="en-US" b="1" i="1" dirty="0"/>
              <a:t>no matter </a:t>
            </a:r>
            <a:r>
              <a:rPr lang="en-US" dirty="0"/>
              <a:t>what happened in our early Universe, I suggest that time was moving extremely fast back then and is now slowing! </a:t>
            </a:r>
            <a:r>
              <a:rPr lang="en-US" b="1" i="1" dirty="0"/>
              <a:t>By Occam’s razor the concept of changing the speed of time is SIMPLER to visualize (we all are familiar with our watches running fast or slow) than Guth’s “positive vacuum energy density” and therefore I believe it to be preferable.</a:t>
            </a:r>
            <a:r>
              <a:rPr lang="en-US" dirty="0"/>
              <a:t> </a:t>
            </a:r>
            <a:endParaRPr lang="fr-FR" dirty="0"/>
          </a:p>
          <a:p>
            <a:r>
              <a:rPr lang="en-US" dirty="0"/>
              <a:t>By the way, a </a:t>
            </a:r>
            <a:r>
              <a:rPr lang="en-US" i="1" dirty="0"/>
              <a:t>working hypothesis </a:t>
            </a:r>
            <a:r>
              <a:rPr lang="en-US" dirty="0"/>
              <a:t>is defined (</a:t>
            </a:r>
            <a:r>
              <a:rPr lang="en-US" i="1" dirty="0"/>
              <a:t>Wikipedia</a:t>
            </a:r>
            <a:r>
              <a:rPr lang="en-US" dirty="0"/>
              <a:t>) as a hypothesis that is provisionally accepted as a basis for further research in the hope that a tenable theory will be produced, even if the </a:t>
            </a:r>
            <a:r>
              <a:rPr lang="en-US" i="1" dirty="0"/>
              <a:t>hypothesis </a:t>
            </a:r>
            <a:r>
              <a:rPr lang="en-US" dirty="0"/>
              <a:t>ultimately fails or is significantly modified (Isaac Newton’s </a:t>
            </a:r>
            <a:r>
              <a:rPr lang="en-US" i="1" dirty="0"/>
              <a:t>Principia Mathematica</a:t>
            </a:r>
            <a:r>
              <a:rPr lang="en-US" dirty="0"/>
              <a:t>, as significantly modified by Einstein, is an example</a:t>
            </a:r>
            <a:r>
              <a:rPr lang="en-US" i="1" dirty="0"/>
              <a:t>)</a:t>
            </a:r>
            <a:r>
              <a:rPr lang="en-US" dirty="0"/>
              <a:t>. It is essentially an encouragement for further research and analyses. </a:t>
            </a:r>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879A0CE5-D285-4AB3-9B34-648B9FE6EB01}" type="slidenum">
              <a:rPr lang="fr-FR"/>
              <a:t>4</a:t>
            </a:fld>
            <a:endParaRPr lang="fr-FR"/>
          </a:p>
        </p:txBody>
      </p:sp>
    </p:spTree>
    <p:extLst>
      <p:ext uri="{BB962C8B-B14F-4D97-AF65-F5344CB8AC3E}">
        <p14:creationId xmlns:p14="http://schemas.microsoft.com/office/powerpoint/2010/main" val="5770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slide my working hypothesis is shown graphically. </a:t>
            </a:r>
          </a:p>
          <a:p>
            <a:r>
              <a:rPr lang="en-US" sz="1200" kern="1200" dirty="0">
                <a:solidFill>
                  <a:schemeClr val="tx1"/>
                </a:solidFill>
                <a:effectLst/>
                <a:latin typeface="+mn-lt"/>
                <a:ea typeface="+mn-ea"/>
                <a:cs typeface="+mn-cs"/>
              </a:rPr>
              <a:t>José M. M. Senovilla, of the University of the Basque Country, Spain, in 2008 theorized that the expansion of our Universe is an “</a:t>
            </a:r>
            <a:r>
              <a:rPr lang="en-US" sz="1200" i="1" kern="1200" dirty="0">
                <a:solidFill>
                  <a:schemeClr val="tx1"/>
                </a:solidFill>
                <a:effectLst/>
                <a:latin typeface="+mn-lt"/>
                <a:ea typeface="+mn-ea"/>
                <a:cs typeface="+mn-cs"/>
              </a:rPr>
              <a:t>illusion”</a:t>
            </a:r>
            <a:r>
              <a:rPr lang="en-US" sz="1200" kern="1200" dirty="0">
                <a:solidFill>
                  <a:schemeClr val="tx1"/>
                </a:solidFill>
                <a:effectLst/>
                <a:latin typeface="+mn-lt"/>
                <a:ea typeface="+mn-ea"/>
                <a:cs typeface="+mn-cs"/>
              </a:rPr>
              <a:t> and actually is the result of the </a:t>
            </a:r>
            <a:r>
              <a:rPr lang="en-US" sz="1200" i="1" kern="1200" dirty="0">
                <a:solidFill>
                  <a:schemeClr val="tx1"/>
                </a:solidFill>
                <a:effectLst/>
                <a:latin typeface="+mn-lt"/>
                <a:ea typeface="+mn-ea"/>
                <a:cs typeface="+mn-cs"/>
              </a:rPr>
              <a:t>higher speed of time</a:t>
            </a:r>
            <a:r>
              <a:rPr lang="en-US" sz="1200" kern="1200" dirty="0">
                <a:solidFill>
                  <a:schemeClr val="tx1"/>
                </a:solidFill>
                <a:effectLst/>
                <a:latin typeface="+mn-lt"/>
                <a:ea typeface="+mn-ea"/>
                <a:cs typeface="+mn-cs"/>
              </a:rPr>
              <a:t> during the period when the light left the stellar structures in the past,: “… we are fooled into thinking that the expansion of the Universe is accelerating because time itself is slowing down”.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that according to Senovilla, the speed of time may be related to the “illusions” of dark matter and dark energy estimates. The reason that we have not been able to detect dark matter may just be that it </a:t>
            </a:r>
            <a:r>
              <a:rPr lang="en-US" sz="1200" b="1" i="1" kern="1200" dirty="0">
                <a:solidFill>
                  <a:schemeClr val="tx1"/>
                </a:solidFill>
                <a:effectLst/>
                <a:latin typeface="+mn-lt"/>
                <a:ea typeface="+mn-ea"/>
                <a:cs typeface="+mn-cs"/>
              </a:rPr>
              <a:t>does not exist!</a:t>
            </a: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C8DC606-1B8A-45BA-854E-C57CCB03529E}" type="slidenum">
              <a:rPr lang="en-US" smtClean="0"/>
              <a:t>5</a:t>
            </a:fld>
            <a:endParaRPr lang="en-US"/>
          </a:p>
        </p:txBody>
      </p:sp>
    </p:spTree>
    <p:extLst>
      <p:ext uri="{BB962C8B-B14F-4D97-AF65-F5344CB8AC3E}">
        <p14:creationId xmlns:p14="http://schemas.microsoft.com/office/powerpoint/2010/main" val="164413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C2FE-102C-4765-A714-82BA5D48D886}" type="slidenum">
              <a:rPr lang="en-US" smtClean="0"/>
              <a:t>7</a:t>
            </a:fld>
            <a:endParaRPr lang="en-US"/>
          </a:p>
        </p:txBody>
      </p:sp>
    </p:spTree>
    <p:extLst>
      <p:ext uri="{BB962C8B-B14F-4D97-AF65-F5344CB8AC3E}">
        <p14:creationId xmlns:p14="http://schemas.microsoft.com/office/powerpoint/2010/main" val="19475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C2FE-102C-4765-A714-82BA5D48D886}" type="slidenum">
              <a:rPr lang="en-US" smtClean="0"/>
              <a:t>8</a:t>
            </a:fld>
            <a:endParaRPr lang="en-US"/>
          </a:p>
        </p:txBody>
      </p:sp>
    </p:spTree>
    <p:extLst>
      <p:ext uri="{BB962C8B-B14F-4D97-AF65-F5344CB8AC3E}">
        <p14:creationId xmlns:p14="http://schemas.microsoft.com/office/powerpoint/2010/main" val="265468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This is a thought experiment …” sometimes called a “Gedankenexperiment” by smart German Physicists! </a:t>
            </a:r>
            <a:endParaRPr lang="fr-FR"/>
          </a:p>
        </p:txBody>
      </p:sp>
      <p:sp>
        <p:nvSpPr>
          <p:cNvPr id="4" name="Espace réservé du numéro de diapositive 3"/>
          <p:cNvSpPr>
            <a:spLocks noGrp="1"/>
          </p:cNvSpPr>
          <p:nvPr>
            <p:ph type="sldNum" sz="quarter" idx="5"/>
          </p:nvPr>
        </p:nvSpPr>
        <p:spPr/>
        <p:txBody>
          <a:bodyPr/>
          <a:lstStyle/>
          <a:p>
            <a:fld id="{879A0CE5-D285-4AB3-9B34-648B9FE6EB01}" type="slidenum">
              <a:rPr lang="fr-FR"/>
              <a:t>10</a:t>
            </a:fld>
            <a:endParaRPr lang="fr-FR"/>
          </a:p>
        </p:txBody>
      </p:sp>
    </p:spTree>
    <p:extLst>
      <p:ext uri="{BB962C8B-B14F-4D97-AF65-F5344CB8AC3E}">
        <p14:creationId xmlns:p14="http://schemas.microsoft.com/office/powerpoint/2010/main" val="324796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 fast-moving miniature “World”. All the laws of Physics:</a:t>
            </a:r>
            <a:r>
              <a:rPr lang="en-US" baseline="0" dirty="0"/>
              <a:t> special, general relativity, etc. remain </a:t>
            </a:r>
            <a:r>
              <a:rPr lang="en-US" b="1" baseline="0" dirty="0">
                <a:solidFill>
                  <a:srgbClr val="FF0000"/>
                </a:solidFill>
              </a:rPr>
              <a:t>completely </a:t>
            </a:r>
            <a:r>
              <a:rPr lang="en-US" baseline="0"/>
              <a:t>unchanged!</a:t>
            </a:r>
            <a:endParaRPr lang="en-US" dirty="0"/>
          </a:p>
        </p:txBody>
      </p:sp>
      <p:sp>
        <p:nvSpPr>
          <p:cNvPr id="4" name="Espace réservé du numéro de diapositive 3"/>
          <p:cNvSpPr>
            <a:spLocks noGrp="1"/>
          </p:cNvSpPr>
          <p:nvPr>
            <p:ph type="sldNum" sz="quarter" idx="5"/>
          </p:nvPr>
        </p:nvSpPr>
        <p:spPr/>
        <p:txBody>
          <a:bodyPr/>
          <a:lstStyle/>
          <a:p>
            <a:fld id="{879A0CE5-D285-4AB3-9B34-648B9FE6EB01}" type="slidenum">
              <a:rPr lang="fr-FR"/>
              <a:t>11</a:t>
            </a:fld>
            <a:endParaRPr lang="fr-FR"/>
          </a:p>
        </p:txBody>
      </p:sp>
    </p:spTree>
    <p:extLst>
      <p:ext uri="{BB962C8B-B14F-4D97-AF65-F5344CB8AC3E}">
        <p14:creationId xmlns:p14="http://schemas.microsoft.com/office/powerpoint/2010/main" val="291804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Here I describe the “Big Rollout" of our Universe with space dimensions growing from a tiny Planck Length and the speed of time (similar to a wristwatch running fast or slow) moving very fast as it commences at a tiny Planck Time and slowing down. </a:t>
            </a:r>
            <a:endParaRPr lang="fr-FR"/>
          </a:p>
        </p:txBody>
      </p:sp>
      <p:sp>
        <p:nvSpPr>
          <p:cNvPr id="4" name="Espace réservé du numéro de diapositive 3"/>
          <p:cNvSpPr>
            <a:spLocks noGrp="1"/>
          </p:cNvSpPr>
          <p:nvPr>
            <p:ph type="sldNum" sz="quarter" idx="5"/>
          </p:nvPr>
        </p:nvSpPr>
        <p:spPr/>
        <p:txBody>
          <a:bodyPr/>
          <a:lstStyle/>
          <a:p>
            <a:fld id="{879A0CE5-D285-4AB3-9B34-648B9FE6EB01}" type="slidenum">
              <a:rPr lang="fr-FR"/>
              <a:t>14</a:t>
            </a:fld>
            <a:endParaRPr lang="fr-FR"/>
          </a:p>
        </p:txBody>
      </p:sp>
    </p:spTree>
    <p:extLst>
      <p:ext uri="{BB962C8B-B14F-4D97-AF65-F5344CB8AC3E}">
        <p14:creationId xmlns:p14="http://schemas.microsoft.com/office/powerpoint/2010/main" val="315778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47D76B-DDD5-4ABC-BE3E-AC5450E5244E}" type="datetime1">
              <a:rPr lang="en-US" smtClean="0"/>
              <a:t>9/19/2022</a:t>
            </a:fld>
            <a:endParaRPr lang="en-US"/>
          </a:p>
        </p:txBody>
      </p:sp>
      <p:sp>
        <p:nvSpPr>
          <p:cNvPr id="5" name="Footer Placeholder 4"/>
          <p:cNvSpPr>
            <a:spLocks noGrp="1"/>
          </p:cNvSpPr>
          <p:nvPr>
            <p:ph type="ftr" sz="quarter" idx="11"/>
          </p:nvPr>
        </p:nvSpPr>
        <p:spPr/>
        <p:txBody>
          <a:bodyPr/>
          <a:lstStyle/>
          <a:p>
            <a:r>
              <a:rPr lang="en-US"/>
              <a:t>© Robert M L Baker, Jr., Bonnie Sue Baker, May, 2021</a:t>
            </a:r>
          </a:p>
        </p:txBody>
      </p:sp>
      <p:sp>
        <p:nvSpPr>
          <p:cNvPr id="6" name="Slide Number Placeholder 5"/>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378640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1B755E-FF8A-4D73-A7D3-FAC6E41B175D}" type="datetime1">
              <a:rPr lang="en-US" smtClean="0"/>
              <a:t>9/19/2022</a:t>
            </a:fld>
            <a:endParaRPr lang="en-US"/>
          </a:p>
        </p:txBody>
      </p:sp>
      <p:sp>
        <p:nvSpPr>
          <p:cNvPr id="5" name="Footer Placeholder 4"/>
          <p:cNvSpPr>
            <a:spLocks noGrp="1"/>
          </p:cNvSpPr>
          <p:nvPr>
            <p:ph type="ftr" sz="quarter" idx="11"/>
          </p:nvPr>
        </p:nvSpPr>
        <p:spPr/>
        <p:txBody>
          <a:bodyPr/>
          <a:lstStyle/>
          <a:p>
            <a:r>
              <a:rPr lang="en-US"/>
              <a:t>© Robert M L Baker, Jr., Bonnie Sue Baker, May, 2021</a:t>
            </a:r>
          </a:p>
        </p:txBody>
      </p:sp>
      <p:sp>
        <p:nvSpPr>
          <p:cNvPr id="6" name="Slide Number Placeholder 5"/>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98922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9ABB86-3D69-421B-A5BF-E94FCC33E500}" type="datetime1">
              <a:rPr lang="en-US" smtClean="0"/>
              <a:t>9/19/2022</a:t>
            </a:fld>
            <a:endParaRPr lang="en-US"/>
          </a:p>
        </p:txBody>
      </p:sp>
      <p:sp>
        <p:nvSpPr>
          <p:cNvPr id="5" name="Footer Placeholder 4"/>
          <p:cNvSpPr>
            <a:spLocks noGrp="1"/>
          </p:cNvSpPr>
          <p:nvPr>
            <p:ph type="ftr" sz="quarter" idx="11"/>
          </p:nvPr>
        </p:nvSpPr>
        <p:spPr/>
        <p:txBody>
          <a:bodyPr/>
          <a:lstStyle/>
          <a:p>
            <a:r>
              <a:rPr lang="en-US"/>
              <a:t>© Robert M L Baker, Jr., Bonnie Sue Baker, May, 2021</a:t>
            </a:r>
          </a:p>
        </p:txBody>
      </p:sp>
      <p:sp>
        <p:nvSpPr>
          <p:cNvPr id="6" name="Slide Number Placeholder 5"/>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211349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BEB28-20C8-4E56-84AC-70043CE846D2}" type="datetime1">
              <a:rPr lang="en-US" smtClean="0"/>
              <a:t>9/19/2022</a:t>
            </a:fld>
            <a:endParaRPr lang="en-US"/>
          </a:p>
        </p:txBody>
      </p:sp>
      <p:sp>
        <p:nvSpPr>
          <p:cNvPr id="5" name="Footer Placeholder 4"/>
          <p:cNvSpPr>
            <a:spLocks noGrp="1"/>
          </p:cNvSpPr>
          <p:nvPr>
            <p:ph type="ftr" sz="quarter" idx="11"/>
          </p:nvPr>
        </p:nvSpPr>
        <p:spPr/>
        <p:txBody>
          <a:bodyPr/>
          <a:lstStyle/>
          <a:p>
            <a:r>
              <a:rPr lang="en-US"/>
              <a:t>© Robert M L Baker, Jr., Bonnie Sue Baker, May, 2021</a:t>
            </a:r>
          </a:p>
        </p:txBody>
      </p:sp>
      <p:sp>
        <p:nvSpPr>
          <p:cNvPr id="6" name="Slide Number Placeholder 5"/>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396759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AAF75-DE8B-47AC-87C5-4DFBE50C7C53}" type="datetime1">
              <a:rPr lang="en-US" smtClean="0"/>
              <a:t>9/19/2022</a:t>
            </a:fld>
            <a:endParaRPr lang="en-US"/>
          </a:p>
        </p:txBody>
      </p:sp>
      <p:sp>
        <p:nvSpPr>
          <p:cNvPr id="5" name="Footer Placeholder 4"/>
          <p:cNvSpPr>
            <a:spLocks noGrp="1"/>
          </p:cNvSpPr>
          <p:nvPr>
            <p:ph type="ftr" sz="quarter" idx="11"/>
          </p:nvPr>
        </p:nvSpPr>
        <p:spPr/>
        <p:txBody>
          <a:bodyPr/>
          <a:lstStyle/>
          <a:p>
            <a:r>
              <a:rPr lang="en-US"/>
              <a:t>© Robert M L Baker, Jr., Bonnie Sue Baker, May, 2021</a:t>
            </a:r>
          </a:p>
        </p:txBody>
      </p:sp>
      <p:sp>
        <p:nvSpPr>
          <p:cNvPr id="6" name="Slide Number Placeholder 5"/>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166025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67DC53-90E5-4E14-BCFE-C8BE6015CBC4}" type="datetime1">
              <a:rPr lang="en-US" smtClean="0"/>
              <a:t>9/19/2022</a:t>
            </a:fld>
            <a:endParaRPr lang="en-US"/>
          </a:p>
        </p:txBody>
      </p:sp>
      <p:sp>
        <p:nvSpPr>
          <p:cNvPr id="6" name="Footer Placeholder 5"/>
          <p:cNvSpPr>
            <a:spLocks noGrp="1"/>
          </p:cNvSpPr>
          <p:nvPr>
            <p:ph type="ftr" sz="quarter" idx="11"/>
          </p:nvPr>
        </p:nvSpPr>
        <p:spPr/>
        <p:txBody>
          <a:bodyPr/>
          <a:lstStyle/>
          <a:p>
            <a:r>
              <a:rPr lang="en-US"/>
              <a:t>© Robert M L Baker, Jr., Bonnie Sue Baker, May, 2021</a:t>
            </a:r>
          </a:p>
        </p:txBody>
      </p:sp>
      <p:sp>
        <p:nvSpPr>
          <p:cNvPr id="7" name="Slide Number Placeholder 6"/>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178499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62E07E-CE1D-4E91-8627-5F79E16928F9}" type="datetime1">
              <a:rPr lang="en-US" smtClean="0"/>
              <a:t>9/19/2022</a:t>
            </a:fld>
            <a:endParaRPr lang="en-US"/>
          </a:p>
        </p:txBody>
      </p:sp>
      <p:sp>
        <p:nvSpPr>
          <p:cNvPr id="8" name="Footer Placeholder 7"/>
          <p:cNvSpPr>
            <a:spLocks noGrp="1"/>
          </p:cNvSpPr>
          <p:nvPr>
            <p:ph type="ftr" sz="quarter" idx="11"/>
          </p:nvPr>
        </p:nvSpPr>
        <p:spPr/>
        <p:txBody>
          <a:bodyPr/>
          <a:lstStyle/>
          <a:p>
            <a:r>
              <a:rPr lang="en-US"/>
              <a:t>© Robert M L Baker, Jr., Bonnie Sue Baker, May, 2021</a:t>
            </a:r>
          </a:p>
        </p:txBody>
      </p:sp>
      <p:sp>
        <p:nvSpPr>
          <p:cNvPr id="9" name="Slide Number Placeholder 8"/>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16984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524E98-A840-4719-B26A-16F29C353D3C}" type="datetime1">
              <a:rPr lang="en-US" smtClean="0"/>
              <a:t>9/19/2022</a:t>
            </a:fld>
            <a:endParaRPr lang="en-US"/>
          </a:p>
        </p:txBody>
      </p:sp>
      <p:sp>
        <p:nvSpPr>
          <p:cNvPr id="4" name="Footer Placeholder 3"/>
          <p:cNvSpPr>
            <a:spLocks noGrp="1"/>
          </p:cNvSpPr>
          <p:nvPr>
            <p:ph type="ftr" sz="quarter" idx="11"/>
          </p:nvPr>
        </p:nvSpPr>
        <p:spPr/>
        <p:txBody>
          <a:bodyPr/>
          <a:lstStyle/>
          <a:p>
            <a:r>
              <a:rPr lang="en-US"/>
              <a:t>© Robert M L Baker, Jr., Bonnie Sue Baker, May, 2021</a:t>
            </a:r>
          </a:p>
        </p:txBody>
      </p:sp>
      <p:sp>
        <p:nvSpPr>
          <p:cNvPr id="5" name="Slide Number Placeholder 4"/>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164556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0E2A5-59FE-4CCC-A886-1A8660A24406}" type="datetime1">
              <a:rPr lang="en-US" smtClean="0"/>
              <a:t>9/19/2022</a:t>
            </a:fld>
            <a:endParaRPr lang="en-US"/>
          </a:p>
        </p:txBody>
      </p:sp>
      <p:sp>
        <p:nvSpPr>
          <p:cNvPr id="3" name="Footer Placeholder 2"/>
          <p:cNvSpPr>
            <a:spLocks noGrp="1"/>
          </p:cNvSpPr>
          <p:nvPr>
            <p:ph type="ftr" sz="quarter" idx="11"/>
          </p:nvPr>
        </p:nvSpPr>
        <p:spPr/>
        <p:txBody>
          <a:bodyPr/>
          <a:lstStyle/>
          <a:p>
            <a:r>
              <a:rPr lang="en-US"/>
              <a:t>© Robert M L Baker, Jr., Bonnie Sue Baker, May, 2021</a:t>
            </a:r>
          </a:p>
        </p:txBody>
      </p:sp>
      <p:sp>
        <p:nvSpPr>
          <p:cNvPr id="4" name="Slide Number Placeholder 3"/>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335362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86A1D7-5869-459F-BD16-3FF9F7A64854}" type="datetime1">
              <a:rPr lang="en-US" smtClean="0"/>
              <a:t>9/19/2022</a:t>
            </a:fld>
            <a:endParaRPr lang="en-US"/>
          </a:p>
        </p:txBody>
      </p:sp>
      <p:sp>
        <p:nvSpPr>
          <p:cNvPr id="6" name="Footer Placeholder 5"/>
          <p:cNvSpPr>
            <a:spLocks noGrp="1"/>
          </p:cNvSpPr>
          <p:nvPr>
            <p:ph type="ftr" sz="quarter" idx="11"/>
          </p:nvPr>
        </p:nvSpPr>
        <p:spPr/>
        <p:txBody>
          <a:bodyPr/>
          <a:lstStyle/>
          <a:p>
            <a:r>
              <a:rPr lang="en-US"/>
              <a:t>© Robert M L Baker, Jr., Bonnie Sue Baker, May, 2021</a:t>
            </a:r>
          </a:p>
        </p:txBody>
      </p:sp>
      <p:sp>
        <p:nvSpPr>
          <p:cNvPr id="7" name="Slide Number Placeholder 6"/>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139601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07F582-3892-4EFC-AA1B-794F8BFEFE8E}" type="datetime1">
              <a:rPr lang="en-US" smtClean="0"/>
              <a:t>9/19/2022</a:t>
            </a:fld>
            <a:endParaRPr lang="en-US"/>
          </a:p>
        </p:txBody>
      </p:sp>
      <p:sp>
        <p:nvSpPr>
          <p:cNvPr id="6" name="Footer Placeholder 5"/>
          <p:cNvSpPr>
            <a:spLocks noGrp="1"/>
          </p:cNvSpPr>
          <p:nvPr>
            <p:ph type="ftr" sz="quarter" idx="11"/>
          </p:nvPr>
        </p:nvSpPr>
        <p:spPr/>
        <p:txBody>
          <a:bodyPr/>
          <a:lstStyle/>
          <a:p>
            <a:r>
              <a:rPr lang="en-US"/>
              <a:t>© Robert M L Baker, Jr., Bonnie Sue Baker, May, 2021</a:t>
            </a:r>
          </a:p>
        </p:txBody>
      </p:sp>
      <p:sp>
        <p:nvSpPr>
          <p:cNvPr id="7" name="Slide Number Placeholder 6"/>
          <p:cNvSpPr>
            <a:spLocks noGrp="1"/>
          </p:cNvSpPr>
          <p:nvPr>
            <p:ph type="sldNum" sz="quarter" idx="12"/>
          </p:nvPr>
        </p:nvSpPr>
        <p:spPr/>
        <p:txBody>
          <a:bodyPr/>
          <a:lstStyle/>
          <a:p>
            <a:fld id="{16C480A4-07C8-4F38-B3D9-68B1F6397E6A}" type="slidenum">
              <a:rPr lang="en-US" smtClean="0"/>
              <a:t>‹#›</a:t>
            </a:fld>
            <a:endParaRPr lang="en-US"/>
          </a:p>
        </p:txBody>
      </p:sp>
    </p:spTree>
    <p:extLst>
      <p:ext uri="{BB962C8B-B14F-4D97-AF65-F5344CB8AC3E}">
        <p14:creationId xmlns:p14="http://schemas.microsoft.com/office/powerpoint/2010/main" val="317569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5D102-6642-4C7A-9E69-00A53AF5744E}" type="datetime1">
              <a:rPr lang="en-US" smtClean="0"/>
              <a:t>9/19/2022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Robert M L Baker, Jr., Bonnie Sue Baker, May,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80A4-07C8-4F38-B3D9-68B1F6397E6A}" type="slidenum">
              <a:rPr lang="en-US" smtClean="0"/>
              <a:t>‹#›</a:t>
            </a:fld>
            <a:endParaRPr lang="en-US"/>
          </a:p>
        </p:txBody>
      </p:sp>
    </p:spTree>
    <p:extLst>
      <p:ext uri="{BB962C8B-B14F-4D97-AF65-F5344CB8AC3E}">
        <p14:creationId xmlns:p14="http://schemas.microsoft.com/office/powerpoint/2010/main" val="25556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3" Type="http://schemas.microsoft.com/office/2007/relationships/media" Target="../media/media2.m4a"/><Relationship Id="rId21" Type="http://schemas.openxmlformats.org/officeDocument/2006/relationships/slideLayout" Target="../slideLayouts/slideLayout1.xml"/><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audio" Target="../media/media10.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comments" Target="../comments/comment1.xml"/><Relationship Id="rId5" Type="http://schemas.microsoft.com/office/2007/relationships/media" Target="../media/media3.m4a"/><Relationship Id="rId15" Type="http://schemas.microsoft.com/office/2007/relationships/media" Target="../media/media8.m4a"/><Relationship Id="rId23" Type="http://schemas.openxmlformats.org/officeDocument/2006/relationships/image" Target="../media/image1.png"/><Relationship Id="rId10" Type="http://schemas.openxmlformats.org/officeDocument/2006/relationships/audio" Target="../media/media5.m4a"/><Relationship Id="rId19" Type="http://schemas.microsoft.com/office/2007/relationships/media" Target="../media/media10.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2.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1.mp4"/><Relationship Id="rId1" Type="http://schemas.microsoft.com/office/2007/relationships/media" Target="../media/media11.mp4"/><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microsoft.com/office/2007/relationships/media" Target="../media/media13.m4a"/><Relationship Id="rId7" Type="http://schemas.openxmlformats.org/officeDocument/2006/relationships/image" Target="../media/image1.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audio" Target="../media/media13.m4a"/></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https://tse2.mm.bing.net/th/id/OIP.iivKgyiMIG-SWw_ss4oBzAHaE7?w=177&amp;h=123&amp;c=8&amp;rs=1&amp;pid=1.7" TargetMode="External"/><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472215"/>
            <a:ext cx="5784669" cy="924128"/>
          </a:xfrm>
        </p:spPr>
        <p:txBody>
          <a:bodyPr>
            <a:normAutofit/>
          </a:bodyPr>
          <a:lstStyle/>
          <a:p>
            <a:pPr algn="l"/>
            <a:r>
              <a:rPr lang="en-US" dirty="0"/>
              <a:t>INTRODUCTION</a:t>
            </a:r>
          </a:p>
        </p:txBody>
      </p:sp>
      <p:sp>
        <p:nvSpPr>
          <p:cNvPr id="3" name="Subtitle 2"/>
          <p:cNvSpPr>
            <a:spLocks noGrp="1"/>
          </p:cNvSpPr>
          <p:nvPr>
            <p:ph type="subTitle" idx="1"/>
          </p:nvPr>
        </p:nvSpPr>
        <p:spPr>
          <a:xfrm>
            <a:off x="1828800" y="3613666"/>
            <a:ext cx="9144000" cy="2499534"/>
          </a:xfrm>
        </p:spPr>
        <p:txBody>
          <a:bodyPr>
            <a:normAutofit fontScale="77500" lnSpcReduction="20000"/>
          </a:bodyPr>
          <a:lstStyle/>
          <a:p>
            <a:r>
              <a:rPr lang="en-US" sz="2800" i="1" dirty="0"/>
              <a:t>In the Beginning</a:t>
            </a:r>
          </a:p>
          <a:p>
            <a:r>
              <a:rPr lang="en-US" sz="2800" dirty="0"/>
              <a:t>The Story of Our Universe</a:t>
            </a:r>
          </a:p>
          <a:p>
            <a:r>
              <a:rPr lang="en-US" sz="2800" dirty="0"/>
              <a:t>Robert M. L. Baker, Jr.</a:t>
            </a:r>
          </a:p>
          <a:p>
            <a:r>
              <a:rPr lang="en-US" sz="2800" dirty="0"/>
              <a:t>This story is for the non-cosmologist. For the person who would just like to consider a different, very novel way to view the beginning of our Universe from a less detailed scientific perspective. Instead, learning from this simpler, informal, almost comedic and interesting perspective of the following presentation.</a:t>
            </a:r>
          </a:p>
          <a:p>
            <a:endParaRPr lang="en-US" sz="2800" dirty="0"/>
          </a:p>
          <a:p>
            <a:endParaRPr lang="en-US" sz="2800" dirty="0"/>
          </a:p>
        </p:txBody>
      </p:sp>
      <p:sp>
        <p:nvSpPr>
          <p:cNvPr id="5" name="Footer Placeholder 4"/>
          <p:cNvSpPr>
            <a:spLocks noGrp="1"/>
          </p:cNvSpPr>
          <p:nvPr>
            <p:ph type="ftr" sz="quarter" idx="11"/>
          </p:nvPr>
        </p:nvSpPr>
        <p:spPr>
          <a:xfrm>
            <a:off x="3788229" y="5799909"/>
            <a:ext cx="4025537" cy="921566"/>
          </a:xfrm>
        </p:spPr>
        <p:txBody>
          <a:bodyPr/>
          <a:lstStyle/>
          <a:p>
            <a:r>
              <a:rPr lang="en-US" dirty="0"/>
              <a:t>© Robert M L Baker, Jr., Bonnie Sue Baker, May, 2021</a:t>
            </a:r>
          </a:p>
          <a:p>
            <a:r>
              <a:rPr lang="en-US" dirty="0"/>
              <a:t>ERT Presentation at </a:t>
            </a:r>
            <a:r>
              <a:rPr lang="en-US"/>
              <a:t>California Club, 2017</a:t>
            </a:r>
            <a:endParaRPr lang="en-US" dirty="0"/>
          </a:p>
        </p:txBody>
      </p:sp>
      <p:sp>
        <p:nvSpPr>
          <p:cNvPr id="6" name="Slide Number Placeholder 5"/>
          <p:cNvSpPr>
            <a:spLocks noGrp="1"/>
          </p:cNvSpPr>
          <p:nvPr>
            <p:ph type="sldNum" sz="quarter" idx="12"/>
          </p:nvPr>
        </p:nvSpPr>
        <p:spPr/>
        <p:txBody>
          <a:bodyPr/>
          <a:lstStyle/>
          <a:p>
            <a:fld id="{433CB8DC-137F-4166-AC0F-A023E430B03C}" type="slidenum">
              <a:rPr lang="en-US" smtClean="0"/>
              <a:t>1</a:t>
            </a:fld>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5791200" y="3124200"/>
            <a:ext cx="609600" cy="6096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5791200" y="3124200"/>
            <a:ext cx="609600" cy="609600"/>
          </a:xfrm>
          <a:prstGeom prst="rect">
            <a:avLst/>
          </a:prstGeom>
        </p:spPr>
      </p:pic>
      <p:pic>
        <p:nvPicPr>
          <p:cNvPr id="11" name="Slide 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5791200" y="3124200"/>
            <a:ext cx="609600" cy="609600"/>
          </a:xfrm>
          <a:prstGeom prst="rect">
            <a:avLst/>
          </a:prstGeom>
        </p:spPr>
      </p:pic>
      <p:pic>
        <p:nvPicPr>
          <p:cNvPr id="9" name="slide 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5791200" y="3124200"/>
            <a:ext cx="609600" cy="609600"/>
          </a:xfrm>
          <a:prstGeom prst="rect">
            <a:avLst/>
          </a:prstGeom>
        </p:spPr>
      </p:pic>
      <p:pic>
        <p:nvPicPr>
          <p:cNvPr id="10" name="Slide 1">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5791200" y="3124200"/>
            <a:ext cx="609600" cy="609600"/>
          </a:xfrm>
          <a:prstGeom prst="rect">
            <a:avLst/>
          </a:prstGeom>
        </p:spPr>
      </p:pic>
      <p:pic>
        <p:nvPicPr>
          <p:cNvPr id="12" name="Slide 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5791200" y="3124200"/>
            <a:ext cx="609600" cy="609600"/>
          </a:xfrm>
          <a:prstGeom prst="rect">
            <a:avLst/>
          </a:prstGeom>
        </p:spPr>
      </p:pic>
      <p:pic>
        <p:nvPicPr>
          <p:cNvPr id="13" name="Slide 1">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5791200" y="3124200"/>
            <a:ext cx="609600" cy="609600"/>
          </a:xfrm>
          <a:prstGeom prst="rect">
            <a:avLst/>
          </a:prstGeom>
        </p:spPr>
      </p:pic>
      <p:pic>
        <p:nvPicPr>
          <p:cNvPr id="14" name="slide 1">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5791200" y="3124200"/>
            <a:ext cx="609600" cy="609600"/>
          </a:xfrm>
          <a:prstGeom prst="rect">
            <a:avLst/>
          </a:prstGeom>
        </p:spPr>
      </p:pic>
      <p:pic>
        <p:nvPicPr>
          <p:cNvPr id="16"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5791200" y="3124200"/>
            <a:ext cx="609600" cy="609600"/>
          </a:xfrm>
          <a:prstGeom prst="rect">
            <a:avLst/>
          </a:prstGeom>
        </p:spPr>
      </p:pic>
      <p:pic>
        <p:nvPicPr>
          <p:cNvPr id="17"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3"/>
          <a:stretch>
            <a:fillRect/>
          </a:stretch>
        </p:blipFill>
        <p:spPr>
          <a:xfrm>
            <a:off x="5791200" y="3220242"/>
            <a:ext cx="609600" cy="609600"/>
          </a:xfrm>
          <a:prstGeom prst="rect">
            <a:avLst/>
          </a:prstGeom>
        </p:spPr>
      </p:pic>
    </p:spTree>
    <p:extLst>
      <p:ext uri="{BB962C8B-B14F-4D97-AF65-F5344CB8AC3E}">
        <p14:creationId xmlns:p14="http://schemas.microsoft.com/office/powerpoint/2010/main" val="3999555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42"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538"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510" fill="hold"/>
                                        <p:tgtEl>
                                          <p:spTgt spid="9"/>
                                        </p:tgtEl>
                                      </p:cBhvr>
                                    </p:cmd>
                                  </p:childTnLst>
                                </p:cTn>
                              </p:par>
                            </p:childTnLst>
                          </p:cTn>
                        </p:par>
                      </p:childTnLst>
                    </p:cTn>
                  </p:par>
                </p:childTnLst>
              </p:cTn>
              <p:nextCondLst>
                <p:cond evt="onClick" delay="0">
                  <p:tgtEl>
                    <p:spTgt spid="9"/>
                  </p:tgtEl>
                </p:cond>
              </p:nextCondLst>
            </p:seq>
            <p:audio>
              <p:cMediaNode vol="80000">
                <p:cTn id="25" fill="hold" display="0">
                  <p:stCondLst>
                    <p:cond delay="indefinite"/>
                  </p:stCondLst>
                  <p:endCondLst>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3002" fill="hold"/>
                                        <p:tgtEl>
                                          <p:spTgt spid="10"/>
                                        </p:tgtEl>
                                      </p:cBhvr>
                                    </p:cmd>
                                  </p:childTnLst>
                                </p:cTn>
                              </p:par>
                            </p:childTnLst>
                          </p:cTn>
                        </p:par>
                      </p:childTnLst>
                    </p:cTn>
                  </p:par>
                </p:childTnLst>
              </p:cTn>
              <p:nextCondLst>
                <p:cond evt="onClick" delay="0">
                  <p:tgtEl>
                    <p:spTgt spid="10"/>
                  </p:tgtEl>
                </p:cond>
              </p:nextCondLst>
            </p:seq>
            <p:audio>
              <p:cMediaNode vol="80000">
                <p:cTn id="31" fill="hold" display="0">
                  <p:stCondLst>
                    <p:cond delay="indefinite"/>
                  </p:stCondLst>
                  <p:endCondLst>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4024" fill="hold"/>
                                        <p:tgtEl>
                                          <p:spTgt spid="12"/>
                                        </p:tgtEl>
                                      </p:cBhvr>
                                    </p:cmd>
                                  </p:childTnLst>
                                </p:cTn>
                              </p:par>
                            </p:childTnLst>
                          </p:cTn>
                        </p:par>
                      </p:childTnLst>
                    </p:cTn>
                  </p:par>
                </p:childTnLst>
              </p:cTn>
              <p:nextCondLst>
                <p:cond evt="onClick" delay="0">
                  <p:tgtEl>
                    <p:spTgt spid="12"/>
                  </p:tgtEl>
                </p:cond>
              </p:nextCondLst>
            </p:seq>
            <p:audio>
              <p:cMediaNode vol="80000">
                <p:cTn id="37" fill="hold" display="0">
                  <p:stCondLst>
                    <p:cond delay="indefinite"/>
                  </p:stCondLst>
                  <p:endCondLst>
                    <p:cond evt="onStopAudio" delay="0">
                      <p:tgtEl>
                        <p:sldTgt/>
                      </p:tgtEl>
                    </p:cond>
                  </p:endCondLst>
                </p:cTn>
                <p:tgtEl>
                  <p:spTgt spid="12"/>
                </p:tgtEl>
              </p:cMediaNode>
            </p:audio>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7506" fill="hold"/>
                                        <p:tgtEl>
                                          <p:spTgt spid="13"/>
                                        </p:tgtEl>
                                      </p:cBhvr>
                                    </p:cmd>
                                  </p:childTnLst>
                                </p:cTn>
                              </p:par>
                            </p:childTnLst>
                          </p:cTn>
                        </p:par>
                      </p:childTnLst>
                    </p:cTn>
                  </p:par>
                </p:childTnLst>
              </p:cTn>
              <p:nextCondLst>
                <p:cond evt="onClick" delay="0">
                  <p:tgtEl>
                    <p:spTgt spid="13"/>
                  </p:tgtEl>
                </p:cond>
              </p:nextCondLst>
            </p:seq>
            <p:audio>
              <p:cMediaNode vol="80000">
                <p:cTn id="43" fill="hold" display="0">
                  <p:stCondLst>
                    <p:cond delay="indefinite"/>
                  </p:stCondLst>
                  <p:endCondLst>
                    <p:cond evt="onStopAudio" delay="0">
                      <p:tgtEl>
                        <p:sldTgt/>
                      </p:tgtEl>
                    </p:cond>
                  </p:endCondLst>
                </p:cTn>
                <p:tgtEl>
                  <p:spTgt spid="13"/>
                </p:tgtEl>
              </p:cMediaNode>
            </p:audio>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1501" fill="hold"/>
                                        <p:tgtEl>
                                          <p:spTgt spid="14"/>
                                        </p:tgtEl>
                                      </p:cBhvr>
                                    </p:cmd>
                                  </p:childTnLst>
                                </p:cTn>
                              </p:par>
                            </p:childTnLst>
                          </p:cTn>
                        </p:par>
                      </p:childTnLst>
                    </p:cTn>
                  </p:par>
                </p:childTnLst>
              </p:cTn>
              <p:nextCondLst>
                <p:cond evt="onClick" delay="0">
                  <p:tgtEl>
                    <p:spTgt spid="14"/>
                  </p:tgtEl>
                </p:cond>
              </p:nextCondLst>
            </p:seq>
            <p:audio>
              <p:cMediaNode vol="80000">
                <p:cTn id="49" fill="hold" display="0">
                  <p:stCondLst>
                    <p:cond delay="indefinite"/>
                  </p:stCondLst>
                  <p:endCondLst>
                    <p:cond evt="onStopAudio" delay="0">
                      <p:tgtEl>
                        <p:sldTgt/>
                      </p:tgtEl>
                    </p:cond>
                  </p:endCondLst>
                </p:cTn>
                <p:tgtEl>
                  <p:spTgt spid="14"/>
                </p:tgtEl>
              </p:cMediaNode>
            </p:audio>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080" fill="hold"/>
                                        <p:tgtEl>
                                          <p:spTgt spid="16"/>
                                        </p:tgtEl>
                                      </p:cBhvr>
                                    </p:cmd>
                                  </p:childTnLst>
                                </p:cTn>
                              </p:par>
                            </p:childTnLst>
                          </p:cTn>
                        </p:par>
                      </p:childTnLst>
                    </p:cTn>
                  </p:par>
                </p:childTnLst>
              </p:cTn>
              <p:nextCondLst>
                <p:cond evt="onClick" delay="0">
                  <p:tgtEl>
                    <p:spTgt spid="16"/>
                  </p:tgtEl>
                </p:cond>
              </p:nextCondLst>
            </p:seq>
            <p:audio>
              <p:cMediaNode vol="80000">
                <p:cTn id="55" fill="hold" display="0">
                  <p:stCondLst>
                    <p:cond delay="indefinite"/>
                  </p:stCondLst>
                  <p:endCondLst>
                    <p:cond evt="onStopAudio" delay="0">
                      <p:tgtEl>
                        <p:sldTgt/>
                      </p:tgtEl>
                    </p:cond>
                  </p:endCondLst>
                </p:cTn>
                <p:tgtEl>
                  <p:spTgt spid="16"/>
                </p:tgtEl>
              </p:cMediaNode>
            </p:audio>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9730" fill="hold"/>
                                        <p:tgtEl>
                                          <p:spTgt spid="17"/>
                                        </p:tgtEl>
                                      </p:cBhvr>
                                    </p:cmd>
                                  </p:childTnLst>
                                </p:cTn>
                              </p:par>
                            </p:childTnLst>
                          </p:cTn>
                        </p:par>
                      </p:childTnLst>
                    </p:cTn>
                  </p:par>
                </p:childTnLst>
              </p:cTn>
              <p:nextCondLst>
                <p:cond evt="onClick" delay="0">
                  <p:tgtEl>
                    <p:spTgt spid="17"/>
                  </p:tgtEl>
                </p:cond>
              </p:nextCondLst>
            </p:seq>
            <p:audio>
              <p:cMediaNode vol="80000">
                <p:cTn id="61" fill="hold" display="0">
                  <p:stCondLst>
                    <p:cond delay="indefinite"/>
                  </p:stCondLst>
                  <p:endCondLst>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2">
            <a:extLst>
              <a:ext uri="{FF2B5EF4-FFF2-40B4-BE49-F238E27FC236}">
                <a16:creationId xmlns:a16="http://schemas.microsoft.com/office/drawing/2014/main" id="{4DC68ED1-29D6-474A-8B56-28F28D437B2A}"/>
              </a:ext>
            </a:extLst>
          </p:cNvPr>
          <p:cNvPicPr>
            <a:picLocks noChangeAspect="1"/>
          </p:cNvPicPr>
          <p:nvPr/>
        </p:nvPicPr>
        <p:blipFill>
          <a:blip r:embed="rId3"/>
          <a:stretch>
            <a:fillRect/>
          </a:stretch>
        </p:blipFill>
        <p:spPr>
          <a:xfrm>
            <a:off x="8662408" y="4340480"/>
            <a:ext cx="2702842" cy="22170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Image 2" descr="Une image contenant extérieur, bâtiment, neige, assis&#10;&#10;Description générée avec un niveau de confiance très élevé">
            <a:extLst>
              <a:ext uri="{FF2B5EF4-FFF2-40B4-BE49-F238E27FC236}">
                <a16:creationId xmlns:a16="http://schemas.microsoft.com/office/drawing/2014/main" id="{EEF78442-6E20-4585-90D6-F80F847C2AB7}"/>
              </a:ext>
            </a:extLst>
          </p:cNvPr>
          <p:cNvPicPr>
            <a:picLocks noChangeAspect="1"/>
          </p:cNvPicPr>
          <p:nvPr/>
        </p:nvPicPr>
        <p:blipFill>
          <a:blip r:embed="rId4"/>
          <a:stretch>
            <a:fillRect/>
          </a:stretch>
        </p:blipFill>
        <p:spPr>
          <a:xfrm>
            <a:off x="813759" y="4340353"/>
            <a:ext cx="3016369" cy="22604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Image 2" descr="Une image contenant sport, extérieur, clôture, jeu&#10;&#10;Description générée avec un niveau de confiance très élevé">
            <a:extLst>
              <a:ext uri="{FF2B5EF4-FFF2-40B4-BE49-F238E27FC236}">
                <a16:creationId xmlns:a16="http://schemas.microsoft.com/office/drawing/2014/main" id="{C09EC9CE-3E68-4AF9-8A41-0B625560434B}"/>
              </a:ext>
            </a:extLst>
          </p:cNvPr>
          <p:cNvPicPr>
            <a:picLocks noChangeAspect="1"/>
          </p:cNvPicPr>
          <p:nvPr/>
        </p:nvPicPr>
        <p:blipFill>
          <a:blip r:embed="rId5"/>
          <a:stretch>
            <a:fillRect/>
          </a:stretch>
        </p:blipFill>
        <p:spPr>
          <a:xfrm>
            <a:off x="4739986" y="4340352"/>
            <a:ext cx="3013952" cy="22604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ZoneTexte 2">
            <a:extLst>
              <a:ext uri="{FF2B5EF4-FFF2-40B4-BE49-F238E27FC236}">
                <a16:creationId xmlns:a16="http://schemas.microsoft.com/office/drawing/2014/main" id="{72F3B361-5B96-476F-B520-708923877882}"/>
              </a:ext>
            </a:extLst>
          </p:cNvPr>
          <p:cNvSpPr txBox="1"/>
          <p:nvPr/>
        </p:nvSpPr>
        <p:spPr>
          <a:xfrm>
            <a:off x="842514" y="339306"/>
            <a:ext cx="10521349"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ea typeface="+mn-lt"/>
                <a:cs typeface="+mn-lt"/>
              </a:rPr>
              <a:t>We look back in time several billion years – in actuality we do this when telescopes look at stars billions of light-years away! We see a galaxy. It appears to be rotating faster and a little less  spread out than expected. Next we look at an Olympics Games Coliseum on a duplicate Earth (we are pretending here – a thought experiment).</a:t>
            </a:r>
            <a:endParaRPr lang="fr-FR" sz="3200" dirty="0">
              <a:ea typeface="+mn-lt"/>
              <a:cs typeface="+mn-lt"/>
            </a:endParaRPr>
          </a:p>
          <a:p>
            <a:pPr algn="ctr"/>
            <a:endParaRPr lang="en-US" sz="1600" dirty="0">
              <a:ea typeface="+mn-lt"/>
              <a:cs typeface="+mn-lt"/>
            </a:endParaRPr>
          </a:p>
          <a:p>
            <a:pPr algn="ctr"/>
            <a:endParaRPr lang="en-US" sz="2400" dirty="0">
              <a:cs typeface="Calibri"/>
            </a:endParaRPr>
          </a:p>
        </p:txBody>
      </p:sp>
      <p:sp>
        <p:nvSpPr>
          <p:cNvPr id="8" name="Footer Placeholder 7"/>
          <p:cNvSpPr>
            <a:spLocks noGrp="1"/>
          </p:cNvSpPr>
          <p:nvPr>
            <p:ph type="ftr" sz="quarter" idx="11"/>
          </p:nvPr>
        </p:nvSpPr>
        <p:spPr/>
        <p:txBody>
          <a:bodyPr/>
          <a:lstStyle/>
          <a:p>
            <a:r>
              <a:rPr lang="en-US"/>
              <a:t>© Robert M L Baker, Jr., Bonnie Sue Baker, May, 2021</a:t>
            </a:r>
          </a:p>
        </p:txBody>
      </p:sp>
      <p:sp>
        <p:nvSpPr>
          <p:cNvPr id="9" name="Slide Number Placeholder 8"/>
          <p:cNvSpPr>
            <a:spLocks noGrp="1"/>
          </p:cNvSpPr>
          <p:nvPr>
            <p:ph type="sldNum" sz="quarter" idx="12"/>
          </p:nvPr>
        </p:nvSpPr>
        <p:spPr/>
        <p:txBody>
          <a:bodyPr/>
          <a:lstStyle/>
          <a:p>
            <a:fld id="{16C480A4-07C8-4F38-B3D9-68B1F6397E6A}" type="slidenum">
              <a:rPr lang="en-US" smtClean="0"/>
              <a:t>10</a:t>
            </a:fld>
            <a:endParaRPr lang="en-US"/>
          </a:p>
        </p:txBody>
      </p:sp>
    </p:spTree>
    <p:extLst>
      <p:ext uri="{BB962C8B-B14F-4D97-AF65-F5344CB8AC3E}">
        <p14:creationId xmlns:p14="http://schemas.microsoft.com/office/powerpoint/2010/main" val="281892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horloge, objet, blanc&#10;&#10;Description générée avec un niveau de confiance très élevé">
            <a:extLst>
              <a:ext uri="{FF2B5EF4-FFF2-40B4-BE49-F238E27FC236}">
                <a16:creationId xmlns:a16="http://schemas.microsoft.com/office/drawing/2014/main" id="{875A6E32-4FAB-486A-B812-D9C0983AD9D6}"/>
              </a:ext>
            </a:extLst>
          </p:cNvPr>
          <p:cNvPicPr>
            <a:picLocks noChangeAspect="1"/>
          </p:cNvPicPr>
          <p:nvPr/>
        </p:nvPicPr>
        <p:blipFill>
          <a:blip r:embed="rId3"/>
          <a:stretch>
            <a:fillRect/>
          </a:stretch>
        </p:blipFill>
        <p:spPr>
          <a:xfrm>
            <a:off x="5730815" y="4788529"/>
            <a:ext cx="744748" cy="745887"/>
          </a:xfrm>
          <a:prstGeom prst="ellipse">
            <a:avLst/>
          </a:prstGeom>
          <a:ln>
            <a:noFill/>
          </a:ln>
          <a:effectLst>
            <a:softEdge rad="112500"/>
          </a:effectLst>
        </p:spPr>
      </p:pic>
      <p:pic>
        <p:nvPicPr>
          <p:cNvPr id="4" name="Image 2" descr="Une image contenant sport, extérieur, clôture, jeu&#10;&#10;Description générée avec un niveau de confiance très élevé">
            <a:extLst>
              <a:ext uri="{FF2B5EF4-FFF2-40B4-BE49-F238E27FC236}">
                <a16:creationId xmlns:a16="http://schemas.microsoft.com/office/drawing/2014/main" id="{C09EC9CE-3E68-4AF9-8A41-0B625560434B}"/>
              </a:ext>
            </a:extLst>
          </p:cNvPr>
          <p:cNvPicPr>
            <a:picLocks noChangeAspect="1"/>
          </p:cNvPicPr>
          <p:nvPr/>
        </p:nvPicPr>
        <p:blipFill>
          <a:blip r:embed="rId4"/>
          <a:stretch>
            <a:fillRect/>
          </a:stretch>
        </p:blipFill>
        <p:spPr>
          <a:xfrm>
            <a:off x="4596212" y="4038427"/>
            <a:ext cx="3013952" cy="22604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Image 2">
            <a:extLst>
              <a:ext uri="{FF2B5EF4-FFF2-40B4-BE49-F238E27FC236}">
                <a16:creationId xmlns:a16="http://schemas.microsoft.com/office/drawing/2014/main" id="{4DC68ED1-29D6-474A-8B56-28F28D437B2A}"/>
              </a:ext>
            </a:extLst>
          </p:cNvPr>
          <p:cNvPicPr>
            <a:picLocks noChangeAspect="1"/>
          </p:cNvPicPr>
          <p:nvPr/>
        </p:nvPicPr>
        <p:blipFill>
          <a:blip r:embed="rId5"/>
          <a:stretch>
            <a:fillRect/>
          </a:stretch>
        </p:blipFill>
        <p:spPr>
          <a:xfrm>
            <a:off x="8403616" y="4081687"/>
            <a:ext cx="2702842" cy="22170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a:extLst>
              <a:ext uri="{FF2B5EF4-FFF2-40B4-BE49-F238E27FC236}">
                <a16:creationId xmlns:a16="http://schemas.microsoft.com/office/drawing/2014/main" id="{61B07443-03D8-46D3-B7C8-C5EE114A75CE}"/>
              </a:ext>
            </a:extLst>
          </p:cNvPr>
          <p:cNvSpPr txBox="1"/>
          <p:nvPr/>
        </p:nvSpPr>
        <p:spPr>
          <a:xfrm>
            <a:off x="856891" y="1245079"/>
            <a:ext cx="1049259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mn-lt"/>
                <a:cs typeface="+mn-lt"/>
              </a:rPr>
              <a:t>There we see a little track with little runners going around – wow! They make 4 circuits (mile) in a few seconds by my wristwatch! Everything a little faster and a little smaller or less spread out like the galaxy! Now I look at the weight-lifting pavilion. There are little weight lifters also moving quickly and pushing up little bar bells. The laws of physics appear to be as usual to them (special, general relativity, </a:t>
            </a:r>
            <a:r>
              <a:rPr lang="en-US" sz="2400" dirty="0"/>
              <a:t>Schrödinger equation, etc. unchanged).</a:t>
            </a:r>
            <a:r>
              <a:rPr lang="en-US" sz="2400" dirty="0">
                <a:ea typeface="+mn-lt"/>
                <a:cs typeface="+mn-lt"/>
              </a:rPr>
              <a:t> A fast-moving miniature </a:t>
            </a:r>
            <a:r>
              <a:rPr lang="en-US" sz="2400" i="1" dirty="0">
                <a:ea typeface="+mn-lt"/>
                <a:cs typeface="+mn-lt"/>
              </a:rPr>
              <a:t>World with objects getting closer together – “density” increasing as we go further back in time!.</a:t>
            </a:r>
            <a:endParaRPr lang="en-US" sz="2400" dirty="0"/>
          </a:p>
        </p:txBody>
      </p:sp>
      <p:pic>
        <p:nvPicPr>
          <p:cNvPr id="9" name="Image 5" descr="Une image contenant objet, horloge, blanc, grand&#10;&#10;Description générée avec un niveau de confiance très élevé">
            <a:extLst>
              <a:ext uri="{FF2B5EF4-FFF2-40B4-BE49-F238E27FC236}">
                <a16:creationId xmlns:a16="http://schemas.microsoft.com/office/drawing/2014/main" id="{63BC81B2-38E2-4CE6-8E11-294757965A54}"/>
              </a:ext>
            </a:extLst>
          </p:cNvPr>
          <p:cNvPicPr>
            <a:picLocks noChangeAspect="1"/>
          </p:cNvPicPr>
          <p:nvPr/>
        </p:nvPicPr>
        <p:blipFill>
          <a:blip r:embed="rId6"/>
          <a:stretch>
            <a:fillRect/>
          </a:stretch>
        </p:blipFill>
        <p:spPr>
          <a:xfrm>
            <a:off x="2064588" y="4753007"/>
            <a:ext cx="414069" cy="428739"/>
          </a:xfrm>
          <a:prstGeom prst="ellipse">
            <a:avLst/>
          </a:prstGeom>
          <a:ln>
            <a:noFill/>
          </a:ln>
          <a:effectLst>
            <a:softEdge rad="112500"/>
          </a:effectLst>
        </p:spPr>
      </p:pic>
      <p:pic>
        <p:nvPicPr>
          <p:cNvPr id="2" name="Image 2" descr="Une image contenant extérieur, bâtiment, neige, assis&#10;&#10;Description générée avec un niveau de confiance très élevé">
            <a:extLst>
              <a:ext uri="{FF2B5EF4-FFF2-40B4-BE49-F238E27FC236}">
                <a16:creationId xmlns:a16="http://schemas.microsoft.com/office/drawing/2014/main" id="{EEF78442-6E20-4585-90D6-F80F847C2AB7}"/>
              </a:ext>
            </a:extLst>
          </p:cNvPr>
          <p:cNvPicPr>
            <a:picLocks noChangeAspect="1"/>
          </p:cNvPicPr>
          <p:nvPr/>
        </p:nvPicPr>
        <p:blipFill>
          <a:blip r:embed="rId7"/>
          <a:stretch>
            <a:fillRect/>
          </a:stretch>
        </p:blipFill>
        <p:spPr>
          <a:xfrm>
            <a:off x="813759" y="4038428"/>
            <a:ext cx="3016369" cy="22604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Footer Placeholder 7"/>
          <p:cNvSpPr>
            <a:spLocks noGrp="1"/>
          </p:cNvSpPr>
          <p:nvPr>
            <p:ph type="ftr" sz="quarter" idx="11"/>
          </p:nvPr>
        </p:nvSpPr>
        <p:spPr/>
        <p:txBody>
          <a:bodyPr/>
          <a:lstStyle/>
          <a:p>
            <a:r>
              <a:rPr lang="en-US"/>
              <a:t>© Robert M L Baker, Jr., Bonnie Sue Baker, May, 2021</a:t>
            </a:r>
          </a:p>
        </p:txBody>
      </p:sp>
      <p:sp>
        <p:nvSpPr>
          <p:cNvPr id="10" name="Slide Number Placeholder 9"/>
          <p:cNvSpPr>
            <a:spLocks noGrp="1"/>
          </p:cNvSpPr>
          <p:nvPr>
            <p:ph type="sldNum" sz="quarter" idx="12"/>
          </p:nvPr>
        </p:nvSpPr>
        <p:spPr/>
        <p:txBody>
          <a:bodyPr/>
          <a:lstStyle/>
          <a:p>
            <a:fld id="{16C480A4-07C8-4F38-B3D9-68B1F6397E6A}" type="slidenum">
              <a:rPr lang="en-US" smtClean="0"/>
              <a:t>11</a:t>
            </a:fld>
            <a:endParaRPr lang="en-US"/>
          </a:p>
        </p:txBody>
      </p:sp>
    </p:spTree>
    <p:extLst>
      <p:ext uri="{BB962C8B-B14F-4D97-AF65-F5344CB8AC3E}">
        <p14:creationId xmlns:p14="http://schemas.microsoft.com/office/powerpoint/2010/main" val="201239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865E77A-89CC-434D-864C-396307A91044}"/>
              </a:ext>
            </a:extLst>
          </p:cNvPr>
          <p:cNvSpPr txBox="1"/>
          <p:nvPr/>
        </p:nvSpPr>
        <p:spPr>
          <a:xfrm>
            <a:off x="842515" y="598098"/>
            <a:ext cx="10521349"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5"/>
                </a:solidFill>
                <a:ea typeface="+mn-lt"/>
                <a:cs typeface="+mn-lt"/>
              </a:rPr>
              <a:t>New Theory of our Universe</a:t>
            </a:r>
            <a:endParaRPr lang="fr-FR" sz="3600" dirty="0">
              <a:solidFill>
                <a:schemeClr val="accent5"/>
              </a:solidFill>
              <a:ea typeface="+mn-lt"/>
              <a:cs typeface="+mn-lt"/>
            </a:endParaRPr>
          </a:p>
          <a:p>
            <a:pPr algn="ctr"/>
            <a:endParaRPr lang="en-US" sz="2000" dirty="0">
              <a:ea typeface="+mn-lt"/>
              <a:cs typeface="+mn-lt"/>
            </a:endParaRPr>
          </a:p>
          <a:p>
            <a:pPr algn="ctr"/>
            <a:endParaRPr lang="en-US" sz="2000" dirty="0">
              <a:ea typeface="+mn-lt"/>
              <a:cs typeface="+mn-lt"/>
            </a:endParaRPr>
          </a:p>
          <a:p>
            <a:pPr algn="ctr"/>
            <a:r>
              <a:rPr lang="en-US" sz="2000" dirty="0">
                <a:ea typeface="+mn-lt"/>
                <a:cs typeface="+mn-lt"/>
              </a:rPr>
              <a:t> </a:t>
            </a:r>
          </a:p>
          <a:p>
            <a:pPr algn="ctr"/>
            <a:r>
              <a:rPr lang="en-US" sz="2800" dirty="0">
                <a:ea typeface="+mn-lt"/>
                <a:cs typeface="+mn-lt"/>
              </a:rPr>
              <a:t>The idea is very simple: our Universe starts out at “time zero” (or Planck Time) and all the coordinates of space (x ,y, z or East, North, Up)  are also “zero” (or of Planck Length) and then all these four  dimensions, of what Einstein called "spacetime" begin to </a:t>
            </a:r>
            <a:r>
              <a:rPr lang="en-US" sz="2800" b="1" dirty="0">
                <a:ea typeface="+mn-lt"/>
                <a:cs typeface="+mn-lt"/>
              </a:rPr>
              <a:t>ROLL OUT </a:t>
            </a:r>
            <a:r>
              <a:rPr lang="en-US" sz="2800" dirty="0">
                <a:ea typeface="+mn-lt"/>
                <a:cs typeface="+mn-lt"/>
              </a:rPr>
              <a:t>and  grow and grow extremely fast initially and then slow down  like an old clock–and the “density” of our Universe decreases as spacetime rolls out!</a:t>
            </a:r>
            <a:endParaRPr lang="fr-FR" sz="2800" dirty="0">
              <a:ea typeface="+mn-lt"/>
              <a:cs typeface="+mn-lt"/>
            </a:endParaRPr>
          </a:p>
          <a:p>
            <a:pPr algn="ctr"/>
            <a:endParaRPr lang="en-US" sz="2000" dirty="0">
              <a:cs typeface="Calibri"/>
            </a:endParaRPr>
          </a:p>
          <a:p>
            <a:pPr algn="ctr"/>
            <a:endParaRPr lang="fr-FR" sz="3600" b="1" dirty="0">
              <a:solidFill>
                <a:schemeClr val="accent5"/>
              </a:solidFill>
              <a:cs typeface="Calibri"/>
            </a:endParaRPr>
          </a:p>
        </p:txBody>
      </p:sp>
      <p:sp>
        <p:nvSpPr>
          <p:cNvPr id="5" name="Footer Placeholder 4"/>
          <p:cNvSpPr>
            <a:spLocks noGrp="1"/>
          </p:cNvSpPr>
          <p:nvPr>
            <p:ph type="ftr" sz="quarter" idx="11"/>
          </p:nvPr>
        </p:nvSpPr>
        <p:spPr>
          <a:xfrm>
            <a:off x="4038600" y="6371098"/>
            <a:ext cx="4114800" cy="365125"/>
          </a:xfrm>
        </p:spPr>
        <p:txBody>
          <a:bodyPr/>
          <a:lstStyle/>
          <a:p>
            <a:r>
              <a:rPr lang="en-US" dirty="0"/>
              <a:t>© Robert M L Baker, Jr., Bonnie Sue Baker, May, 2021 </a:t>
            </a:r>
          </a:p>
        </p:txBody>
      </p:sp>
      <p:sp>
        <p:nvSpPr>
          <p:cNvPr id="6" name="Slide Number Placeholder 5"/>
          <p:cNvSpPr>
            <a:spLocks noGrp="1"/>
          </p:cNvSpPr>
          <p:nvPr>
            <p:ph type="sldNum" sz="quarter" idx="12"/>
          </p:nvPr>
        </p:nvSpPr>
        <p:spPr/>
        <p:txBody>
          <a:bodyPr/>
          <a:lstStyle/>
          <a:p>
            <a:fld id="{16C480A4-07C8-4F38-B3D9-68B1F6397E6A}" type="slidenum">
              <a:rPr lang="en-US" smtClean="0"/>
              <a:t>12</a:t>
            </a:fld>
            <a:endParaRPr lang="en-US" dirty="0"/>
          </a:p>
        </p:txBody>
      </p:sp>
    </p:spTree>
    <p:extLst>
      <p:ext uri="{BB962C8B-B14F-4D97-AF65-F5344CB8AC3E}">
        <p14:creationId xmlns:p14="http://schemas.microsoft.com/office/powerpoint/2010/main" val="394536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BE67E3D-6E64-4D6B-9147-333EAC48C124}"/>
              </a:ext>
            </a:extLst>
          </p:cNvPr>
          <p:cNvSpPr txBox="1"/>
          <p:nvPr/>
        </p:nvSpPr>
        <p:spPr>
          <a:xfrm>
            <a:off x="842514" y="339306"/>
            <a:ext cx="1052134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000">
                <a:ea typeface="+mn-lt"/>
                <a:cs typeface="+mn-lt"/>
              </a:rPr>
              <a:t>Galaxies APPEAR to rotate faster in the past if time was moving faster then. Astronomers have attributed this to a lot more mass or matter in them that holds them together so they can rotate fast and not pull apart. They call it “Dark Matter”</a:t>
            </a:r>
            <a:endParaRPr lang="fr-FR"/>
          </a:p>
        </p:txBody>
      </p:sp>
      <p:sp>
        <p:nvSpPr>
          <p:cNvPr id="5" name="ZoneTexte 4">
            <a:extLst>
              <a:ext uri="{FF2B5EF4-FFF2-40B4-BE49-F238E27FC236}">
                <a16:creationId xmlns:a16="http://schemas.microsoft.com/office/drawing/2014/main" id="{C7852D34-7256-44CC-B863-5B1AB9C933D0}"/>
              </a:ext>
            </a:extLst>
          </p:cNvPr>
          <p:cNvSpPr txBox="1"/>
          <p:nvPr/>
        </p:nvSpPr>
        <p:spPr>
          <a:xfrm>
            <a:off x="727495" y="2826589"/>
            <a:ext cx="535987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Time Faster                                   Early Universe</a:t>
            </a:r>
          </a:p>
        </p:txBody>
      </p:sp>
      <p:sp>
        <p:nvSpPr>
          <p:cNvPr id="6" name="ZoneTexte 5">
            <a:extLst>
              <a:ext uri="{FF2B5EF4-FFF2-40B4-BE49-F238E27FC236}">
                <a16:creationId xmlns:a16="http://schemas.microsoft.com/office/drawing/2014/main" id="{CB4C448B-6317-416A-A79B-668AFCA8B70F}"/>
              </a:ext>
            </a:extLst>
          </p:cNvPr>
          <p:cNvSpPr txBox="1"/>
          <p:nvPr/>
        </p:nvSpPr>
        <p:spPr>
          <a:xfrm>
            <a:off x="6392173" y="2826588"/>
            <a:ext cx="535987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Today'sTime</a:t>
            </a:r>
            <a:r>
              <a:rPr lang="en-US" sz="2000" b="1"/>
              <a:t>                                   </a:t>
            </a:r>
            <a:r>
              <a:rPr lang="en-US" sz="2000" b="1">
                <a:ea typeface="+mn-lt"/>
                <a:cs typeface="+mn-lt"/>
              </a:rPr>
              <a:t>Today’s Universe</a:t>
            </a:r>
          </a:p>
        </p:txBody>
      </p:sp>
      <p:pic>
        <p:nvPicPr>
          <p:cNvPr id="8" name="Image 4" descr="Une image contenant horloge, objet, blanc&#10;&#10;Description générée avec un niveau de confiance très élevé">
            <a:extLst>
              <a:ext uri="{FF2B5EF4-FFF2-40B4-BE49-F238E27FC236}">
                <a16:creationId xmlns:a16="http://schemas.microsoft.com/office/drawing/2014/main" id="{F1598E95-3C66-40AF-BB0B-00DE6304F39E}"/>
              </a:ext>
            </a:extLst>
          </p:cNvPr>
          <p:cNvPicPr>
            <a:picLocks noChangeAspect="1"/>
          </p:cNvPicPr>
          <p:nvPr/>
        </p:nvPicPr>
        <p:blipFill>
          <a:blip r:embed="rId2"/>
          <a:stretch>
            <a:fillRect/>
          </a:stretch>
        </p:blipFill>
        <p:spPr>
          <a:xfrm>
            <a:off x="8103079" y="2297700"/>
            <a:ext cx="1463616" cy="1457469"/>
          </a:xfrm>
          <a:prstGeom prst="ellipse">
            <a:avLst/>
          </a:prstGeom>
          <a:ln>
            <a:noFill/>
          </a:ln>
          <a:effectLst>
            <a:softEdge rad="112500"/>
          </a:effectLst>
        </p:spPr>
      </p:pic>
      <p:pic>
        <p:nvPicPr>
          <p:cNvPr id="10" name="Image 2" descr="Une image contenant objet, horloge, blanc, grand&#10;&#10;Description générée avec un niveau de confiance très élevé">
            <a:extLst>
              <a:ext uri="{FF2B5EF4-FFF2-40B4-BE49-F238E27FC236}">
                <a16:creationId xmlns:a16="http://schemas.microsoft.com/office/drawing/2014/main" id="{A5A10423-1A12-420D-985F-61323D14E223}"/>
              </a:ext>
            </a:extLst>
          </p:cNvPr>
          <p:cNvPicPr>
            <a:picLocks noChangeAspect="1"/>
          </p:cNvPicPr>
          <p:nvPr/>
        </p:nvPicPr>
        <p:blipFill>
          <a:blip r:embed="rId3"/>
          <a:stretch>
            <a:fillRect/>
          </a:stretch>
        </p:blipFill>
        <p:spPr>
          <a:xfrm>
            <a:off x="2313725" y="2298152"/>
            <a:ext cx="1454168" cy="1456562"/>
          </a:xfrm>
          <a:prstGeom prst="ellipse">
            <a:avLst/>
          </a:prstGeom>
          <a:ln>
            <a:noFill/>
          </a:ln>
          <a:effectLst>
            <a:softEdge rad="112500"/>
          </a:effectLst>
        </p:spPr>
      </p:pic>
      <p:pic>
        <p:nvPicPr>
          <p:cNvPr id="11" name="Image 11" descr="Une image contenant objet, étoile, table, eau&#10;&#10;Description générée avec un niveau de confiance très élevé">
            <a:extLst>
              <a:ext uri="{FF2B5EF4-FFF2-40B4-BE49-F238E27FC236}">
                <a16:creationId xmlns:a16="http://schemas.microsoft.com/office/drawing/2014/main" id="{163F5ED6-B31E-4F5E-A2AF-47AA479744F6}"/>
              </a:ext>
            </a:extLst>
          </p:cNvPr>
          <p:cNvPicPr>
            <a:picLocks noChangeAspect="1"/>
          </p:cNvPicPr>
          <p:nvPr/>
        </p:nvPicPr>
        <p:blipFill>
          <a:blip r:embed="rId4"/>
          <a:stretch>
            <a:fillRect/>
          </a:stretch>
        </p:blipFill>
        <p:spPr>
          <a:xfrm>
            <a:off x="2150854" y="4673071"/>
            <a:ext cx="1779919" cy="1163708"/>
          </a:xfrm>
          <a:prstGeom prst="ellipse">
            <a:avLst/>
          </a:prstGeom>
          <a:ln>
            <a:noFill/>
          </a:ln>
          <a:effectLst>
            <a:softEdge rad="112500"/>
          </a:effectLst>
        </p:spPr>
      </p:pic>
      <p:pic>
        <p:nvPicPr>
          <p:cNvPr id="12" name="Image 12" descr="Une image contenant objet, étoile, table, eau&#10;&#10;Description générée avec un niveau de confiance très élevé">
            <a:extLst>
              <a:ext uri="{FF2B5EF4-FFF2-40B4-BE49-F238E27FC236}">
                <a16:creationId xmlns:a16="http://schemas.microsoft.com/office/drawing/2014/main" id="{7438C2D7-C1EA-4F6D-A2FE-820F15FD7B04}"/>
              </a:ext>
            </a:extLst>
          </p:cNvPr>
          <p:cNvPicPr>
            <a:picLocks noChangeAspect="1"/>
          </p:cNvPicPr>
          <p:nvPr/>
        </p:nvPicPr>
        <p:blipFill>
          <a:blip r:embed="rId4"/>
          <a:stretch>
            <a:fillRect/>
          </a:stretch>
        </p:blipFill>
        <p:spPr>
          <a:xfrm>
            <a:off x="6579079" y="3752919"/>
            <a:ext cx="4511614" cy="2845858"/>
          </a:xfrm>
          <a:prstGeom prst="ellipse">
            <a:avLst/>
          </a:prstGeom>
          <a:ln>
            <a:noFill/>
          </a:ln>
          <a:effectLst>
            <a:softEdge rad="112500"/>
          </a:effectLst>
        </p:spPr>
      </p:pic>
      <p:cxnSp>
        <p:nvCxnSpPr>
          <p:cNvPr id="13" name="Connecteur droit avec flèche 12">
            <a:extLst>
              <a:ext uri="{FF2B5EF4-FFF2-40B4-BE49-F238E27FC236}">
                <a16:creationId xmlns:a16="http://schemas.microsoft.com/office/drawing/2014/main" id="{281185B9-80D5-4C2F-9675-F6431F426FA3}"/>
              </a:ext>
            </a:extLst>
          </p:cNvPr>
          <p:cNvCxnSpPr/>
          <p:nvPr/>
        </p:nvCxnSpPr>
        <p:spPr>
          <a:xfrm flipV="1">
            <a:off x="4028536" y="4274387"/>
            <a:ext cx="2395268" cy="96903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4" name="Connecteur droit avec flèche 13">
            <a:extLst>
              <a:ext uri="{FF2B5EF4-FFF2-40B4-BE49-F238E27FC236}">
                <a16:creationId xmlns:a16="http://schemas.microsoft.com/office/drawing/2014/main" id="{B3B2C51A-CCF8-42B1-AF60-9A80954E4BCF}"/>
              </a:ext>
            </a:extLst>
          </p:cNvPr>
          <p:cNvCxnSpPr>
            <a:cxnSpLocks/>
          </p:cNvCxnSpPr>
          <p:nvPr/>
        </p:nvCxnSpPr>
        <p:spPr>
          <a:xfrm>
            <a:off x="4028536" y="5329687"/>
            <a:ext cx="2409645" cy="84251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7" name="Footer Placeholder 6"/>
          <p:cNvSpPr>
            <a:spLocks noGrp="1"/>
          </p:cNvSpPr>
          <p:nvPr>
            <p:ph type="ftr" sz="quarter" idx="11"/>
          </p:nvPr>
        </p:nvSpPr>
        <p:spPr/>
        <p:txBody>
          <a:bodyPr/>
          <a:lstStyle/>
          <a:p>
            <a:r>
              <a:rPr lang="en-US"/>
              <a:t>© Robert M L Baker, Jr., Bonnie Sue Baker, May, 2021</a:t>
            </a:r>
          </a:p>
        </p:txBody>
      </p:sp>
      <p:sp>
        <p:nvSpPr>
          <p:cNvPr id="9" name="Slide Number Placeholder 8"/>
          <p:cNvSpPr>
            <a:spLocks noGrp="1"/>
          </p:cNvSpPr>
          <p:nvPr>
            <p:ph type="sldNum" sz="quarter" idx="12"/>
          </p:nvPr>
        </p:nvSpPr>
        <p:spPr/>
        <p:txBody>
          <a:bodyPr/>
          <a:lstStyle/>
          <a:p>
            <a:fld id="{16C480A4-07C8-4F38-B3D9-68B1F6397E6A}" type="slidenum">
              <a:rPr lang="en-US" smtClean="0"/>
              <a:t>13</a:t>
            </a:fld>
            <a:endParaRPr lang="en-US"/>
          </a:p>
        </p:txBody>
      </p:sp>
    </p:spTree>
    <p:extLst>
      <p:ext uri="{BB962C8B-B14F-4D97-AF65-F5344CB8AC3E}">
        <p14:creationId xmlns:p14="http://schemas.microsoft.com/office/powerpoint/2010/main" val="50577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horloge, objet, blanc&#10;&#10;Description générée avec un niveau de confiance très élevé">
            <a:extLst>
              <a:ext uri="{FF2B5EF4-FFF2-40B4-BE49-F238E27FC236}">
                <a16:creationId xmlns:a16="http://schemas.microsoft.com/office/drawing/2014/main" id="{19074934-ADE9-44B4-A9A2-887550B5AEAB}"/>
              </a:ext>
            </a:extLst>
          </p:cNvPr>
          <p:cNvPicPr>
            <a:picLocks noChangeAspect="1"/>
          </p:cNvPicPr>
          <p:nvPr/>
        </p:nvPicPr>
        <p:blipFill>
          <a:blip r:embed="rId3"/>
          <a:stretch>
            <a:fillRect/>
          </a:stretch>
        </p:blipFill>
        <p:spPr>
          <a:xfrm>
            <a:off x="9253267" y="5446341"/>
            <a:ext cx="514710" cy="508563"/>
          </a:xfrm>
          <a:prstGeom prst="ellipse">
            <a:avLst/>
          </a:prstGeom>
          <a:ln>
            <a:noFill/>
          </a:ln>
          <a:effectLst>
            <a:softEdge rad="112500"/>
          </a:effectLst>
        </p:spPr>
      </p:pic>
      <p:pic>
        <p:nvPicPr>
          <p:cNvPr id="5" name="Image 4" descr="Une image contenant objet, horloge, blanc, grand&#10;&#10;Description générée avec un niveau de confiance très élevé">
            <a:extLst>
              <a:ext uri="{FF2B5EF4-FFF2-40B4-BE49-F238E27FC236}">
                <a16:creationId xmlns:a16="http://schemas.microsoft.com/office/drawing/2014/main" id="{3E92AFEE-E91D-4D84-B382-CDEF51E945B7}"/>
              </a:ext>
            </a:extLst>
          </p:cNvPr>
          <p:cNvPicPr>
            <a:picLocks noChangeAspect="1"/>
          </p:cNvPicPr>
          <p:nvPr/>
        </p:nvPicPr>
        <p:blipFill>
          <a:blip r:embed="rId4"/>
          <a:stretch>
            <a:fillRect/>
          </a:stretch>
        </p:blipFill>
        <p:spPr>
          <a:xfrm>
            <a:off x="9310777" y="5443120"/>
            <a:ext cx="485956" cy="515003"/>
          </a:xfrm>
          <a:prstGeom prst="ellipse">
            <a:avLst/>
          </a:prstGeom>
          <a:ln>
            <a:noFill/>
          </a:ln>
          <a:effectLst>
            <a:softEdge rad="112500"/>
          </a:effectLst>
        </p:spPr>
      </p:pic>
      <p:pic>
        <p:nvPicPr>
          <p:cNvPr id="6" name="Image 6">
            <a:extLst>
              <a:ext uri="{FF2B5EF4-FFF2-40B4-BE49-F238E27FC236}">
                <a16:creationId xmlns:a16="http://schemas.microsoft.com/office/drawing/2014/main" id="{54FCEE07-8069-419B-81F8-98294875B179}"/>
              </a:ext>
            </a:extLst>
          </p:cNvPr>
          <p:cNvPicPr>
            <a:picLocks noChangeAspect="1"/>
          </p:cNvPicPr>
          <p:nvPr/>
        </p:nvPicPr>
        <p:blipFill>
          <a:blip r:embed="rId5"/>
          <a:stretch>
            <a:fillRect/>
          </a:stretch>
        </p:blipFill>
        <p:spPr>
          <a:xfrm>
            <a:off x="6246682" y="3594878"/>
            <a:ext cx="5945744" cy="3120321"/>
          </a:xfrm>
          <a:prstGeom prst="rect">
            <a:avLst/>
          </a:prstGeom>
        </p:spPr>
      </p:pic>
      <p:pic>
        <p:nvPicPr>
          <p:cNvPr id="2" name="Image 2" descr="Une image contenant feux d’artifice, objet&#10;&#10;Description générée avec un niveau de confiance très élevé">
            <a:extLst>
              <a:ext uri="{FF2B5EF4-FFF2-40B4-BE49-F238E27FC236}">
                <a16:creationId xmlns:a16="http://schemas.microsoft.com/office/drawing/2014/main" id="{DB00C423-965E-4E58-8687-5F6AC222C8D7}"/>
              </a:ext>
            </a:extLst>
          </p:cNvPr>
          <p:cNvPicPr>
            <a:picLocks noChangeAspect="1"/>
          </p:cNvPicPr>
          <p:nvPr/>
        </p:nvPicPr>
        <p:blipFill>
          <a:blip r:embed="rId6"/>
          <a:stretch>
            <a:fillRect/>
          </a:stretch>
        </p:blipFill>
        <p:spPr>
          <a:xfrm>
            <a:off x="641229" y="3735544"/>
            <a:ext cx="4827916" cy="24061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ZoneTexte 7">
            <a:extLst>
              <a:ext uri="{FF2B5EF4-FFF2-40B4-BE49-F238E27FC236}">
                <a16:creationId xmlns:a16="http://schemas.microsoft.com/office/drawing/2014/main" id="{D47C269A-D92C-41EB-9E98-C3010BE412CE}"/>
              </a:ext>
            </a:extLst>
          </p:cNvPr>
          <p:cNvSpPr txBox="1"/>
          <p:nvPr/>
        </p:nvSpPr>
        <p:spPr>
          <a:xfrm>
            <a:off x="310552" y="1618892"/>
            <a:ext cx="54748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a:ea typeface="+mn-lt"/>
                <a:cs typeface="+mn-lt"/>
              </a:rPr>
              <a:t>"Big Bang" Alan Guth</a:t>
            </a:r>
            <a:endParaRPr lang="fr-FR" sz="2400" b="1"/>
          </a:p>
          <a:p>
            <a:pPr algn="ctr"/>
            <a:r>
              <a:rPr lang="fr-FR" sz="2000">
                <a:ea typeface="+mn-lt"/>
                <a:cs typeface="+mn-lt"/>
              </a:rPr>
              <a:t>"...</a:t>
            </a:r>
            <a:r>
              <a:rPr lang="fr-FR" sz="2000" err="1">
                <a:ea typeface="+mn-lt"/>
                <a:cs typeface="+mn-lt"/>
              </a:rPr>
              <a:t>that</a:t>
            </a:r>
            <a:r>
              <a:rPr lang="fr-FR" sz="2000">
                <a:ea typeface="+mn-lt"/>
                <a:cs typeface="+mn-lt"/>
              </a:rPr>
              <a:t> the </a:t>
            </a:r>
            <a:r>
              <a:rPr lang="fr-FR" sz="2000" err="1">
                <a:ea typeface="+mn-lt"/>
                <a:cs typeface="+mn-lt"/>
              </a:rPr>
              <a:t>nascent</a:t>
            </a:r>
            <a:r>
              <a:rPr lang="fr-FR" sz="2000">
                <a:ea typeface="+mn-lt"/>
                <a:cs typeface="+mn-lt"/>
              </a:rPr>
              <a:t> </a:t>
            </a:r>
            <a:r>
              <a:rPr lang="fr-FR" sz="2000" err="1">
                <a:ea typeface="+mn-lt"/>
                <a:cs typeface="+mn-lt"/>
              </a:rPr>
              <a:t>Universe</a:t>
            </a:r>
            <a:r>
              <a:rPr lang="fr-FR" sz="2000">
                <a:ea typeface="+mn-lt"/>
                <a:cs typeface="+mn-lt"/>
              </a:rPr>
              <a:t>  </a:t>
            </a:r>
            <a:r>
              <a:rPr lang="fr-FR" sz="2000" err="1">
                <a:ea typeface="+mn-lt"/>
                <a:cs typeface="+mn-lt"/>
              </a:rPr>
              <a:t>passed</a:t>
            </a:r>
            <a:r>
              <a:rPr lang="fr-FR" sz="2000">
                <a:ea typeface="+mn-lt"/>
                <a:cs typeface="+mn-lt"/>
              </a:rPr>
              <a:t> </a:t>
            </a:r>
            <a:r>
              <a:rPr lang="fr-FR" sz="2000" err="1">
                <a:ea typeface="+mn-lt"/>
                <a:cs typeface="+mn-lt"/>
              </a:rPr>
              <a:t>through</a:t>
            </a:r>
            <a:r>
              <a:rPr lang="fr-FR" sz="2000">
                <a:ea typeface="+mn-lt"/>
                <a:cs typeface="+mn-lt"/>
              </a:rPr>
              <a:t> a phase of </a:t>
            </a:r>
            <a:r>
              <a:rPr lang="fr-FR" sz="2000" err="1">
                <a:ea typeface="+mn-lt"/>
                <a:cs typeface="+mn-lt"/>
              </a:rPr>
              <a:t>exponential</a:t>
            </a:r>
            <a:r>
              <a:rPr lang="fr-FR" sz="2000">
                <a:ea typeface="+mn-lt"/>
                <a:cs typeface="+mn-lt"/>
              </a:rPr>
              <a:t> expansion </a:t>
            </a:r>
            <a:r>
              <a:rPr lang="fr-FR" sz="2000" err="1">
                <a:ea typeface="+mn-lt"/>
                <a:cs typeface="+mn-lt"/>
              </a:rPr>
              <a:t>soon</a:t>
            </a:r>
            <a:r>
              <a:rPr lang="fr-FR" sz="2000">
                <a:ea typeface="+mn-lt"/>
                <a:cs typeface="+mn-lt"/>
              </a:rPr>
              <a:t> </a:t>
            </a:r>
            <a:r>
              <a:rPr lang="fr-FR" sz="2000" err="1">
                <a:ea typeface="+mn-lt"/>
                <a:cs typeface="+mn-lt"/>
              </a:rPr>
              <a:t>after</a:t>
            </a:r>
            <a:r>
              <a:rPr lang="fr-FR" sz="2000">
                <a:ea typeface="+mn-lt"/>
                <a:cs typeface="+mn-lt"/>
              </a:rPr>
              <a:t> the Big Bang, </a:t>
            </a:r>
            <a:r>
              <a:rPr lang="fr-FR" sz="2000" err="1">
                <a:ea typeface="+mn-lt"/>
                <a:cs typeface="+mn-lt"/>
              </a:rPr>
              <a:t>driven</a:t>
            </a:r>
            <a:r>
              <a:rPr lang="fr-FR" sz="2000">
                <a:ea typeface="+mn-lt"/>
                <a:cs typeface="+mn-lt"/>
              </a:rPr>
              <a:t> by a positive vacuum </a:t>
            </a:r>
            <a:r>
              <a:rPr lang="fr-FR" sz="2000" err="1">
                <a:ea typeface="+mn-lt"/>
                <a:cs typeface="+mn-lt"/>
              </a:rPr>
              <a:t>energy</a:t>
            </a:r>
            <a:r>
              <a:rPr lang="fr-FR" sz="2000">
                <a:ea typeface="+mn-lt"/>
                <a:cs typeface="+mn-lt"/>
              </a:rPr>
              <a:t> </a:t>
            </a:r>
            <a:r>
              <a:rPr lang="fr-FR" sz="2000" err="1">
                <a:ea typeface="+mn-lt"/>
                <a:cs typeface="+mn-lt"/>
              </a:rPr>
              <a:t>density</a:t>
            </a:r>
            <a:r>
              <a:rPr lang="fr-FR" sz="2000">
                <a:ea typeface="+mn-lt"/>
                <a:cs typeface="+mn-lt"/>
              </a:rPr>
              <a:t>." </a:t>
            </a:r>
            <a:endParaRPr lang="fr-FR" sz="2000">
              <a:cs typeface="Calibri" panose="020F0502020204030204"/>
            </a:endParaRPr>
          </a:p>
        </p:txBody>
      </p:sp>
      <p:sp>
        <p:nvSpPr>
          <p:cNvPr id="9" name="ZoneTexte 8">
            <a:extLst>
              <a:ext uri="{FF2B5EF4-FFF2-40B4-BE49-F238E27FC236}">
                <a16:creationId xmlns:a16="http://schemas.microsoft.com/office/drawing/2014/main" id="{88C646B9-034A-4066-8533-ECCF1E7B79C9}"/>
              </a:ext>
            </a:extLst>
          </p:cNvPr>
          <p:cNvSpPr txBox="1"/>
          <p:nvPr/>
        </p:nvSpPr>
        <p:spPr>
          <a:xfrm>
            <a:off x="6520672" y="1617993"/>
            <a:ext cx="5474896"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dirty="0">
                <a:ea typeface="+mn-lt"/>
                <a:cs typeface="+mn-lt"/>
              </a:rPr>
              <a:t>"Big </a:t>
            </a:r>
            <a:r>
              <a:rPr lang="fr-FR" sz="2400" b="1" dirty="0" err="1">
                <a:ea typeface="+mn-lt"/>
                <a:cs typeface="+mn-lt"/>
              </a:rPr>
              <a:t>Rollout</a:t>
            </a:r>
            <a:r>
              <a:rPr lang="fr-FR" sz="2400" b="1" dirty="0">
                <a:ea typeface="+mn-lt"/>
                <a:cs typeface="+mn-lt"/>
              </a:rPr>
              <a:t>" R. M L Baker, Jr.</a:t>
            </a:r>
            <a:endParaRPr lang="fr-FR" sz="2400" dirty="0">
              <a:cs typeface="Calibri" panose="020F0502020204030204"/>
            </a:endParaRPr>
          </a:p>
          <a:p>
            <a:pPr algn="ctr"/>
            <a:r>
              <a:rPr lang="fr-FR" sz="2000" dirty="0">
                <a:ea typeface="+mn-lt"/>
                <a:cs typeface="+mn-lt"/>
              </a:rPr>
              <a:t>"… that our Universe </a:t>
            </a:r>
            <a:r>
              <a:rPr lang="fr-FR" sz="2000" dirty="0" err="1">
                <a:ea typeface="+mn-lt"/>
                <a:cs typeface="+mn-lt"/>
              </a:rPr>
              <a:t>Rolled</a:t>
            </a:r>
            <a:r>
              <a:rPr lang="fr-FR" sz="2000" dirty="0">
                <a:ea typeface="+mn-lt"/>
                <a:cs typeface="+mn-lt"/>
              </a:rPr>
              <a:t> Out with time </a:t>
            </a:r>
            <a:r>
              <a:rPr lang="fr-FR" sz="2000" dirty="0" err="1">
                <a:ea typeface="+mn-lt"/>
                <a:cs typeface="+mn-lt"/>
              </a:rPr>
              <a:t>moving</a:t>
            </a:r>
            <a:r>
              <a:rPr lang="fr-FR" sz="2000" dirty="0">
                <a:ea typeface="+mn-lt"/>
                <a:cs typeface="+mn-lt"/>
              </a:rPr>
              <a:t> </a:t>
            </a:r>
            <a:r>
              <a:rPr lang="fr-FR" sz="2000" dirty="0" err="1">
                <a:ea typeface="+mn-lt"/>
                <a:cs typeface="+mn-lt"/>
              </a:rPr>
              <a:t>extremely</a:t>
            </a:r>
            <a:r>
              <a:rPr lang="fr-FR" sz="2000" dirty="0">
                <a:ea typeface="+mn-lt"/>
                <a:cs typeface="+mn-lt"/>
              </a:rPr>
              <a:t> fast from time </a:t>
            </a:r>
            <a:r>
              <a:rPr lang="fr-FR" sz="2000" dirty="0" err="1">
                <a:ea typeface="+mn-lt"/>
                <a:cs typeface="+mn-lt"/>
              </a:rPr>
              <a:t>zero</a:t>
            </a:r>
            <a:r>
              <a:rPr lang="fr-FR" sz="2000" dirty="0">
                <a:ea typeface="+mn-lt"/>
                <a:cs typeface="+mn-lt"/>
              </a:rPr>
              <a:t> and with </a:t>
            </a:r>
            <a:r>
              <a:rPr lang="fr-FR" sz="2000" dirty="0" err="1">
                <a:ea typeface="+mn-lt"/>
                <a:cs typeface="+mn-lt"/>
              </a:rPr>
              <a:t>infinitesimally</a:t>
            </a:r>
            <a:r>
              <a:rPr lang="fr-FR" sz="2000" dirty="0">
                <a:ea typeface="+mn-lt"/>
                <a:cs typeface="+mn-lt"/>
              </a:rPr>
              <a:t> </a:t>
            </a:r>
            <a:r>
              <a:rPr lang="fr-FR" sz="2000" dirty="0" err="1">
                <a:ea typeface="+mn-lt"/>
                <a:cs typeface="+mn-lt"/>
              </a:rPr>
              <a:t>small</a:t>
            </a:r>
            <a:r>
              <a:rPr lang="fr-FR" sz="2000" dirty="0">
                <a:ea typeface="+mn-lt"/>
                <a:cs typeface="+mn-lt"/>
              </a:rPr>
              <a:t> dimensions and </a:t>
            </a:r>
            <a:r>
              <a:rPr lang="fr-FR" sz="2000" dirty="0" err="1">
                <a:ea typeface="+mn-lt"/>
                <a:cs typeface="+mn-lt"/>
              </a:rPr>
              <a:t>both</a:t>
            </a:r>
            <a:r>
              <a:rPr lang="fr-FR" sz="2000" dirty="0">
                <a:ea typeface="+mn-lt"/>
                <a:cs typeface="+mn-lt"/>
              </a:rPr>
              <a:t> of </a:t>
            </a:r>
            <a:r>
              <a:rPr lang="fr-FR" sz="2000" dirty="0" err="1">
                <a:ea typeface="+mn-lt"/>
                <a:cs typeface="+mn-lt"/>
              </a:rPr>
              <a:t>these</a:t>
            </a:r>
            <a:r>
              <a:rPr lang="fr-FR" sz="2000" dirty="0">
                <a:ea typeface="+mn-lt"/>
                <a:cs typeface="+mn-lt"/>
              </a:rPr>
              <a:t> spacetime </a:t>
            </a:r>
            <a:r>
              <a:rPr lang="fr-FR" sz="2000" dirty="0" err="1">
                <a:ea typeface="+mn-lt"/>
                <a:cs typeface="+mn-lt"/>
              </a:rPr>
              <a:t>coordinates</a:t>
            </a:r>
            <a:r>
              <a:rPr lang="fr-FR" sz="2000" dirty="0">
                <a:ea typeface="+mn-lt"/>
                <a:cs typeface="+mn-lt"/>
              </a:rPr>
              <a:t> </a:t>
            </a:r>
            <a:r>
              <a:rPr lang="fr-FR" sz="2000" dirty="0" err="1">
                <a:ea typeface="+mn-lt"/>
                <a:cs typeface="+mn-lt"/>
              </a:rPr>
              <a:t>growing</a:t>
            </a:r>
            <a:r>
              <a:rPr lang="fr-FR" sz="2000" dirty="0">
                <a:ea typeface="+mn-lt"/>
                <a:cs typeface="+mn-lt"/>
              </a:rPr>
              <a:t>."</a:t>
            </a:r>
            <a:endParaRPr lang="fr-FR" sz="2000" dirty="0">
              <a:cs typeface="Calibri" panose="020F0502020204030204"/>
            </a:endParaRPr>
          </a:p>
        </p:txBody>
      </p:sp>
      <p:sp>
        <p:nvSpPr>
          <p:cNvPr id="12" name="ZoneTexte 11">
            <a:extLst>
              <a:ext uri="{FF2B5EF4-FFF2-40B4-BE49-F238E27FC236}">
                <a16:creationId xmlns:a16="http://schemas.microsoft.com/office/drawing/2014/main" id="{92A80567-7985-4DB7-AB17-D6906D9A2222}"/>
              </a:ext>
            </a:extLst>
          </p:cNvPr>
          <p:cNvSpPr txBox="1"/>
          <p:nvPr/>
        </p:nvSpPr>
        <p:spPr>
          <a:xfrm>
            <a:off x="842515" y="598098"/>
            <a:ext cx="105213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5"/>
                </a:solidFill>
                <a:ea typeface="+mn-lt"/>
                <a:cs typeface="+mn-lt"/>
              </a:rPr>
              <a:t>New Theory of our Universe</a:t>
            </a:r>
            <a:endParaRPr lang="fr-FR" sz="3600">
              <a:solidFill>
                <a:schemeClr val="accent5"/>
              </a:solidFill>
              <a:ea typeface="+mn-lt"/>
              <a:cs typeface="+mn-lt"/>
            </a:endParaRPr>
          </a:p>
        </p:txBody>
      </p:sp>
      <p:sp>
        <p:nvSpPr>
          <p:cNvPr id="10" name="Footer Placeholder 9"/>
          <p:cNvSpPr>
            <a:spLocks noGrp="1"/>
          </p:cNvSpPr>
          <p:nvPr>
            <p:ph type="ftr" sz="quarter" idx="11"/>
          </p:nvPr>
        </p:nvSpPr>
        <p:spPr/>
        <p:txBody>
          <a:bodyPr/>
          <a:lstStyle/>
          <a:p>
            <a:r>
              <a:rPr lang="en-US"/>
              <a:t>© Robert M L Baker, Jr., Bonnie Sue Baker, May, 2021</a:t>
            </a:r>
          </a:p>
        </p:txBody>
      </p:sp>
      <p:sp>
        <p:nvSpPr>
          <p:cNvPr id="11" name="Slide Number Placeholder 10"/>
          <p:cNvSpPr>
            <a:spLocks noGrp="1"/>
          </p:cNvSpPr>
          <p:nvPr>
            <p:ph type="sldNum" sz="quarter" idx="12"/>
          </p:nvPr>
        </p:nvSpPr>
        <p:spPr/>
        <p:txBody>
          <a:bodyPr/>
          <a:lstStyle/>
          <a:p>
            <a:fld id="{16C480A4-07C8-4F38-B3D9-68B1F6397E6A}" type="slidenum">
              <a:rPr lang="en-US" smtClean="0"/>
              <a:t>14</a:t>
            </a:fld>
            <a:endParaRPr lang="en-US"/>
          </a:p>
        </p:txBody>
      </p:sp>
    </p:spTree>
    <p:extLst>
      <p:ext uri="{BB962C8B-B14F-4D97-AF65-F5344CB8AC3E}">
        <p14:creationId xmlns:p14="http://schemas.microsoft.com/office/powerpoint/2010/main" val="227927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94" y="610452"/>
            <a:ext cx="10849430" cy="1325563"/>
          </a:xfrm>
        </p:spPr>
        <p:txBody>
          <a:bodyPr>
            <a:noAutofit/>
          </a:bodyPr>
          <a:lstStyle/>
          <a:p>
            <a:pPr algn="just"/>
            <a:r>
              <a:rPr lang="en-US" sz="2400" dirty="0"/>
              <a:t>The galactic stars dominate as viewed near to the galactic center and also block many of the earlier &amp; more distant spacetime stars.  Further out, towards the periphery of a galaxy, there is an opposite effect in which earlier &amp; more distant spacetime stars dominate. Since the later </a:t>
            </a:r>
            <a:r>
              <a:rPr lang="en-US" sz="2400" dirty="0" err="1"/>
              <a:t>earler</a:t>
            </a:r>
            <a:r>
              <a:rPr lang="en-US" sz="2400" dirty="0"/>
              <a:t> &amp; more distant spacetime stars appear to have a larger speed than the galactic stars, the velocity curve below tends to rise up and then roughly level out as viewed from our Earth and may be observational proof of the </a:t>
            </a:r>
            <a:r>
              <a:rPr lang="en-US" sz="2400" b="1" dirty="0"/>
              <a:t>Rollout Theory.</a:t>
            </a:r>
          </a:p>
        </p:txBody>
      </p:sp>
      <p:pic>
        <p:nvPicPr>
          <p:cNvPr id="4" name="Content Placeholder 3" descr="C:\Users\Robert\Desktop\Scan\Picture2021-05-07_153730.jpg"/>
          <p:cNvPicPr>
            <a:picLocks noGrp="1"/>
          </p:cNvPicPr>
          <p:nvPr>
            <p:ph idx="1"/>
          </p:nvPr>
        </p:nvPicPr>
        <p:blipFill rotWithShape="1">
          <a:blip r:embed="rId3" cstate="print">
            <a:extLst>
              <a:ext uri="{28A0092B-C50C-407E-A947-70E740481C1C}">
                <a14:useLocalDpi xmlns:a14="http://schemas.microsoft.com/office/drawing/2010/main" val="0"/>
              </a:ext>
            </a:extLst>
          </a:blip>
          <a:srcRect l="16777" t="7657" r="6556" b="59039"/>
          <a:stretch/>
        </p:blipFill>
        <p:spPr bwMode="auto">
          <a:xfrm>
            <a:off x="2631689" y="2442118"/>
            <a:ext cx="7483884" cy="4415882"/>
          </a:xfrm>
          <a:prstGeom prst="rect">
            <a:avLst/>
          </a:prstGeom>
          <a:noFill/>
          <a:ln>
            <a:noFill/>
          </a:ln>
          <a:extLst>
            <a:ext uri="{53640926-AAD7-44D8-BBD7-CCE9431645EC}">
              <a14:shadowObscured xmlns:a14="http://schemas.microsoft.com/office/drawing/2010/main"/>
            </a:ext>
          </a:extLst>
        </p:spPr>
      </p:pic>
      <p:sp>
        <p:nvSpPr>
          <p:cNvPr id="6" name="Footer Placeholder 5"/>
          <p:cNvSpPr>
            <a:spLocks noGrp="1"/>
          </p:cNvSpPr>
          <p:nvPr>
            <p:ph type="ftr" sz="quarter" idx="11"/>
          </p:nvPr>
        </p:nvSpPr>
        <p:spPr/>
        <p:txBody>
          <a:bodyPr/>
          <a:lstStyle/>
          <a:p>
            <a:r>
              <a:rPr lang="en-US"/>
              <a:t>© Robert M L Baker, Jr., Bonnie Sue Baker, May, 2021</a:t>
            </a:r>
          </a:p>
        </p:txBody>
      </p:sp>
      <p:sp>
        <p:nvSpPr>
          <p:cNvPr id="7" name="Slide Number Placeholder 6"/>
          <p:cNvSpPr>
            <a:spLocks noGrp="1"/>
          </p:cNvSpPr>
          <p:nvPr>
            <p:ph type="sldNum" sz="quarter" idx="12"/>
          </p:nvPr>
        </p:nvSpPr>
        <p:spPr/>
        <p:txBody>
          <a:bodyPr/>
          <a:lstStyle/>
          <a:p>
            <a:fld id="{16C480A4-07C8-4F38-B3D9-68B1F6397E6A}" type="slidenum">
              <a:rPr lang="en-US" smtClean="0"/>
              <a:t>15</a:t>
            </a:fld>
            <a:endParaRPr lang="en-US"/>
          </a:p>
        </p:txBody>
      </p:sp>
    </p:spTree>
    <p:extLst>
      <p:ext uri="{BB962C8B-B14F-4D97-AF65-F5344CB8AC3E}">
        <p14:creationId xmlns:p14="http://schemas.microsoft.com/office/powerpoint/2010/main" val="189703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63305"/>
          </a:xfrm>
        </p:spPr>
        <p:txBody>
          <a:bodyPr>
            <a:noAutofit/>
          </a:bodyPr>
          <a:lstStyle/>
          <a:p>
            <a:pPr algn="ctr"/>
            <a:br>
              <a:rPr lang="en-US" sz="2000" b="1" dirty="0"/>
            </a:br>
            <a:br>
              <a:rPr lang="en-US" sz="2000" b="1" dirty="0"/>
            </a:br>
            <a:r>
              <a:rPr lang="en-US" sz="2400" b="1" dirty="0"/>
              <a:t>We will consider the close-by  Messier 33 Galaxy from two different perspectives:</a:t>
            </a:r>
            <a:br>
              <a:rPr lang="en-US" sz="2400" b="1" dirty="0"/>
            </a:br>
            <a:r>
              <a:rPr lang="en-US" sz="2000" b="1" dirty="0"/>
              <a:t>Left</a:t>
            </a:r>
            <a:r>
              <a:rPr lang="en-US" sz="2000" dirty="0"/>
              <a:t>: All stars moving at high speeds (due, I propose, to the higher speed of time) from </a:t>
            </a:r>
            <a:r>
              <a:rPr lang="en-US" sz="2000"/>
              <a:t>earlier &amp; more </a:t>
            </a:r>
            <a:r>
              <a:rPr lang="en-US" sz="2000" dirty="0"/>
              <a:t>distant spacetime have been blocked by the  galaxies'’ stars, ONLY the speed of stars from the galaxy</a:t>
            </a:r>
            <a:r>
              <a:rPr lang="en-US" sz="2000" baseline="30000" dirty="0"/>
              <a:t> </a:t>
            </a:r>
            <a:r>
              <a:rPr lang="en-US" sz="2000" dirty="0"/>
              <a:t>are measured on the small graph of star speed vs. distance at the left-hand  bottom.</a:t>
            </a:r>
            <a:br>
              <a:rPr lang="en-US" sz="2000" dirty="0"/>
            </a:br>
            <a:r>
              <a:rPr lang="en-US" sz="2000" b="1" dirty="0"/>
              <a:t>Right</a:t>
            </a:r>
            <a:r>
              <a:rPr lang="en-US" sz="2000" dirty="0"/>
              <a:t>:  ONLY stars moving at high speeds (due, I propose, to the higher speed of time) from earlier &amp; more distant spacetime , EXCEPT for blockage of them by galactic-center stars, are measured on the small graph  of star speed vs. distance at the right-hand bottom. </a:t>
            </a:r>
            <a:br>
              <a:rPr lang="en-US" sz="2000" dirty="0"/>
            </a:br>
            <a:r>
              <a:rPr lang="en-US" sz="2000" dirty="0"/>
              <a:t> </a:t>
            </a:r>
          </a:p>
        </p:txBody>
      </p:sp>
      <p:sp>
        <p:nvSpPr>
          <p:cNvPr id="3" name="Content Placeholder 2"/>
          <p:cNvSpPr>
            <a:spLocks noGrp="1"/>
          </p:cNvSpPr>
          <p:nvPr>
            <p:ph idx="1"/>
          </p:nvPr>
        </p:nvSpPr>
        <p:spPr>
          <a:xfrm>
            <a:off x="1604512" y="2294625"/>
            <a:ext cx="9749287" cy="3882337"/>
          </a:xfrm>
        </p:spPr>
        <p:txBody>
          <a:bodyPr/>
          <a:lstStyle/>
          <a:p>
            <a:pPr marL="3657600" lvl="8" indent="0" algn="ctr">
              <a:buNone/>
            </a:pPr>
            <a:endParaRPr lang="en-US" dirty="0"/>
          </a:p>
        </p:txBody>
      </p:sp>
      <p:pic>
        <p:nvPicPr>
          <p:cNvPr id="4" name="Picture 3" descr="File:Galaxy rotation under the influence of dark matter.ogv"/>
          <p:cNvPicPr/>
          <p:nvPr/>
        </p:nvPicPr>
        <p:blipFill>
          <a:blip r:embed="rId2">
            <a:extLst>
              <a:ext uri="{28A0092B-C50C-407E-A947-70E740481C1C}">
                <a14:useLocalDpi xmlns:a14="http://schemas.microsoft.com/office/drawing/2010/main" val="0"/>
              </a:ext>
            </a:extLst>
          </a:blip>
          <a:srcRect/>
          <a:stretch>
            <a:fillRect/>
          </a:stretch>
        </p:blipFill>
        <p:spPr bwMode="auto">
          <a:xfrm>
            <a:off x="1479253" y="2294625"/>
            <a:ext cx="8899936" cy="4217686"/>
          </a:xfrm>
          <a:prstGeom prst="rect">
            <a:avLst/>
          </a:prstGeom>
          <a:noFill/>
          <a:ln>
            <a:noFill/>
          </a:ln>
        </p:spPr>
      </p:pic>
      <p:sp>
        <p:nvSpPr>
          <p:cNvPr id="7" name="Footer Placeholder 6"/>
          <p:cNvSpPr>
            <a:spLocks noGrp="1"/>
          </p:cNvSpPr>
          <p:nvPr>
            <p:ph type="ftr" sz="quarter" idx="11"/>
          </p:nvPr>
        </p:nvSpPr>
        <p:spPr/>
        <p:txBody>
          <a:bodyPr/>
          <a:lstStyle/>
          <a:p>
            <a:r>
              <a:rPr lang="en-US"/>
              <a:t>© Robert M L Baker, Jr., Bonnie Sue Baker, May, 2021</a:t>
            </a:r>
          </a:p>
        </p:txBody>
      </p:sp>
      <p:sp>
        <p:nvSpPr>
          <p:cNvPr id="8" name="Slide Number Placeholder 7"/>
          <p:cNvSpPr>
            <a:spLocks noGrp="1"/>
          </p:cNvSpPr>
          <p:nvPr>
            <p:ph type="sldNum" sz="quarter" idx="12"/>
          </p:nvPr>
        </p:nvSpPr>
        <p:spPr/>
        <p:txBody>
          <a:bodyPr/>
          <a:lstStyle/>
          <a:p>
            <a:fld id="{16C480A4-07C8-4F38-B3D9-68B1F6397E6A}" type="slidenum">
              <a:rPr lang="en-US" smtClean="0"/>
              <a:t>16</a:t>
            </a:fld>
            <a:endParaRPr lang="en-US"/>
          </a:p>
        </p:txBody>
      </p:sp>
    </p:spTree>
    <p:extLst>
      <p:ext uri="{BB962C8B-B14F-4D97-AF65-F5344CB8AC3E}">
        <p14:creationId xmlns:p14="http://schemas.microsoft.com/office/powerpoint/2010/main" val="306339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measure the rotational speed of a galaxy:</a:t>
            </a:r>
          </a:p>
        </p:txBody>
      </p:sp>
      <p:sp>
        <p:nvSpPr>
          <p:cNvPr id="3" name="Content Placeholder 2"/>
          <p:cNvSpPr>
            <a:spLocks noGrp="1"/>
          </p:cNvSpPr>
          <p:nvPr>
            <p:ph idx="1"/>
          </p:nvPr>
        </p:nvSpPr>
        <p:spPr/>
        <p:txBody>
          <a:bodyPr>
            <a:normAutofit fontScale="92500" lnSpcReduction="10000"/>
          </a:bodyPr>
          <a:lstStyle/>
          <a:p>
            <a:pPr algn="just"/>
            <a:r>
              <a:rPr lang="en-US" dirty="0"/>
              <a:t>To measure the rotation of a galaxy, observations must take into consideration the </a:t>
            </a:r>
            <a:r>
              <a:rPr lang="en-US" b="1" dirty="0"/>
              <a:t>average </a:t>
            </a:r>
            <a:r>
              <a:rPr lang="en-US" dirty="0"/>
              <a:t>shift of the spectrum of the galaxy. This will almost always result in a </a:t>
            </a:r>
            <a:r>
              <a:rPr lang="en-US" b="1" dirty="0"/>
              <a:t>net spectral redshift</a:t>
            </a:r>
            <a:r>
              <a:rPr lang="en-US" dirty="0"/>
              <a:t> for galactic stars, since it includes the expansion of the universe, and also our solar system’s motion toward or away from the galaxy we are observing (the rotation of our planet, our orbit around the Sun, the Sun’s motion around the galaxy, and the galaxy moving through our Universe). The more rapidly the galaxy rotates the more the red shift. </a:t>
            </a:r>
          </a:p>
          <a:p>
            <a:pPr algn="just"/>
            <a:r>
              <a:rPr lang="en-US" dirty="0"/>
              <a:t>Distant stars in spacetime, further and older than a given galaxy, show a larger red shift and higher speed the faster time is moving in their spacetime region. Therefore, if mistaken for galactic stars, then an erroneous </a:t>
            </a:r>
            <a:r>
              <a:rPr lang="en-US" b="1" dirty="0"/>
              <a:t>higher speed </a:t>
            </a:r>
            <a:r>
              <a:rPr lang="en-US" dirty="0"/>
              <a:t>and galactic rotational rate is </a:t>
            </a:r>
            <a:r>
              <a:rPr lang="en-US" b="1" dirty="0"/>
              <a:t>mistakenly</a:t>
            </a:r>
            <a:r>
              <a:rPr lang="en-US" dirty="0"/>
              <a:t> observed for the galaxy.</a:t>
            </a:r>
          </a:p>
          <a:p>
            <a:endParaRPr lang="en-US" dirty="0"/>
          </a:p>
        </p:txBody>
      </p:sp>
      <p:sp>
        <p:nvSpPr>
          <p:cNvPr id="6" name="Footer Placeholder 5"/>
          <p:cNvSpPr>
            <a:spLocks noGrp="1"/>
          </p:cNvSpPr>
          <p:nvPr>
            <p:ph type="ftr" sz="quarter" idx="11"/>
          </p:nvPr>
        </p:nvSpPr>
        <p:spPr/>
        <p:txBody>
          <a:bodyPr/>
          <a:lstStyle/>
          <a:p>
            <a:r>
              <a:rPr lang="en-US"/>
              <a:t>© Robert M L Baker, Jr., Bonnie Sue Baker, May, 2021</a:t>
            </a:r>
          </a:p>
        </p:txBody>
      </p:sp>
      <p:sp>
        <p:nvSpPr>
          <p:cNvPr id="7" name="Slide Number Placeholder 6"/>
          <p:cNvSpPr>
            <a:spLocks noGrp="1"/>
          </p:cNvSpPr>
          <p:nvPr>
            <p:ph type="sldNum" sz="quarter" idx="12"/>
          </p:nvPr>
        </p:nvSpPr>
        <p:spPr/>
        <p:txBody>
          <a:bodyPr/>
          <a:lstStyle/>
          <a:p>
            <a:fld id="{16C480A4-07C8-4F38-B3D9-68B1F6397E6A}" type="slidenum">
              <a:rPr lang="en-US" smtClean="0"/>
              <a:t>17</a:t>
            </a:fld>
            <a:endParaRPr lang="en-US"/>
          </a:p>
        </p:txBody>
      </p:sp>
    </p:spTree>
    <p:extLst>
      <p:ext uri="{BB962C8B-B14F-4D97-AF65-F5344CB8AC3E}">
        <p14:creationId xmlns:p14="http://schemas.microsoft.com/office/powerpoint/2010/main" val="345817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objet, horloge, blanc, grand&#10;&#10;Description générée avec un niveau de confiance très élevé">
            <a:extLst>
              <a:ext uri="{FF2B5EF4-FFF2-40B4-BE49-F238E27FC236}">
                <a16:creationId xmlns:a16="http://schemas.microsoft.com/office/drawing/2014/main" id="{5BF37B39-BA28-458E-97FE-BF7402973A4D}"/>
              </a:ext>
            </a:extLst>
          </p:cNvPr>
          <p:cNvPicPr>
            <a:picLocks noChangeAspect="1"/>
          </p:cNvPicPr>
          <p:nvPr/>
        </p:nvPicPr>
        <p:blipFill>
          <a:blip r:embed="rId3"/>
          <a:stretch>
            <a:fillRect/>
          </a:stretch>
        </p:blipFill>
        <p:spPr>
          <a:xfrm>
            <a:off x="547772" y="2885809"/>
            <a:ext cx="1348599" cy="1348891"/>
          </a:xfrm>
          <a:prstGeom prst="ellipse">
            <a:avLst/>
          </a:prstGeom>
          <a:ln>
            <a:solidFill>
              <a:schemeClr val="tx1"/>
            </a:solidFill>
          </a:ln>
          <a:effectLst>
            <a:softEdge rad="112500"/>
          </a:effectLst>
        </p:spPr>
      </p:pic>
      <p:sp>
        <p:nvSpPr>
          <p:cNvPr id="8" name="Rectangle 7">
            <a:extLst>
              <a:ext uri="{FF2B5EF4-FFF2-40B4-BE49-F238E27FC236}">
                <a16:creationId xmlns:a16="http://schemas.microsoft.com/office/drawing/2014/main" id="{80588774-487D-43CB-8FCB-B08EDA362E68}"/>
              </a:ext>
            </a:extLst>
          </p:cNvPr>
          <p:cNvSpPr/>
          <p:nvPr/>
        </p:nvSpPr>
        <p:spPr>
          <a:xfrm>
            <a:off x="10297064" y="1174630"/>
            <a:ext cx="1639018" cy="546339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srgbClr val="D0CECE"/>
              </a:solidFill>
            </a:endParaRPr>
          </a:p>
        </p:txBody>
      </p:sp>
      <p:sp>
        <p:nvSpPr>
          <p:cNvPr id="9" name="ZoneTexte 8">
            <a:extLst>
              <a:ext uri="{FF2B5EF4-FFF2-40B4-BE49-F238E27FC236}">
                <a16:creationId xmlns:a16="http://schemas.microsoft.com/office/drawing/2014/main" id="{EE4B20A8-24E8-4F45-A272-8B261BCEBC85}"/>
              </a:ext>
            </a:extLst>
          </p:cNvPr>
          <p:cNvSpPr txBox="1"/>
          <p:nvPr/>
        </p:nvSpPr>
        <p:spPr>
          <a:xfrm>
            <a:off x="10331571" y="1388853"/>
            <a:ext cx="160738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From Fig. 3, A WORKING HYPOTHESIS ON THE MUON-DECAY TIME SHORTENING by R. M L Baker, Jr. , Journal of Space Science and Technology,  No. 3, 2019</a:t>
            </a:r>
          </a:p>
        </p:txBody>
      </p:sp>
      <p:pic>
        <p:nvPicPr>
          <p:cNvPr id="7" name="Image 4" descr="Une image contenant horloge, objet, blanc&#10;&#10;Description générée avec un niveau de confiance très élevé">
            <a:extLst>
              <a:ext uri="{FF2B5EF4-FFF2-40B4-BE49-F238E27FC236}">
                <a16:creationId xmlns:a16="http://schemas.microsoft.com/office/drawing/2014/main" id="{29510D38-3924-4352-80A8-373B319099D3}"/>
              </a:ext>
            </a:extLst>
          </p:cNvPr>
          <p:cNvPicPr>
            <a:picLocks noChangeAspect="1"/>
          </p:cNvPicPr>
          <p:nvPr/>
        </p:nvPicPr>
        <p:blipFill>
          <a:blip r:embed="rId4"/>
          <a:stretch>
            <a:fillRect/>
          </a:stretch>
        </p:blipFill>
        <p:spPr>
          <a:xfrm>
            <a:off x="10475342" y="4871244"/>
            <a:ext cx="1319842" cy="1270564"/>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ZoneTexte 9">
            <a:extLst>
              <a:ext uri="{FF2B5EF4-FFF2-40B4-BE49-F238E27FC236}">
                <a16:creationId xmlns:a16="http://schemas.microsoft.com/office/drawing/2014/main" id="{372098CB-0F07-4967-B338-42D9A90A92CF}"/>
              </a:ext>
            </a:extLst>
          </p:cNvPr>
          <p:cNvSpPr txBox="1"/>
          <p:nvPr/>
        </p:nvSpPr>
        <p:spPr>
          <a:xfrm>
            <a:off x="425569" y="1598"/>
            <a:ext cx="113408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Notional graph of the change-of-speed-of-time variation with today’s time dimension. Notice different slopes (tangents) and irregularities. Time was very fast in the past near the beginng of our Universe and has been slowing so that faraway stars appear to have higher speeds.</a:t>
            </a:r>
          </a:p>
        </p:txBody>
      </p:sp>
      <p:pic>
        <p:nvPicPr>
          <p:cNvPr id="2" name="Image 2" descr="Une image contenant sport, extérieur, clôture, jeu&#10;&#10;Description générée avec un niveau de confiance très élevé">
            <a:extLst>
              <a:ext uri="{FF2B5EF4-FFF2-40B4-BE49-F238E27FC236}">
                <a16:creationId xmlns:a16="http://schemas.microsoft.com/office/drawing/2014/main" id="{4DDF9E24-7D0F-47C2-BC6D-39EC8AC692A9}"/>
              </a:ext>
            </a:extLst>
          </p:cNvPr>
          <p:cNvPicPr>
            <a:picLocks noChangeAspect="1"/>
          </p:cNvPicPr>
          <p:nvPr/>
        </p:nvPicPr>
        <p:blipFill>
          <a:blip r:embed="rId5"/>
          <a:stretch>
            <a:fillRect/>
          </a:stretch>
        </p:blipFill>
        <p:spPr>
          <a:xfrm>
            <a:off x="5775155" y="5792464"/>
            <a:ext cx="641688" cy="4776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Image 2" descr="Une image contenant dessin&#10;&#10;Description générée avec un niveau de confiance très élevé">
            <a:extLst>
              <a:ext uri="{FF2B5EF4-FFF2-40B4-BE49-F238E27FC236}">
                <a16:creationId xmlns:a16="http://schemas.microsoft.com/office/drawing/2014/main" id="{606ACC01-EBF7-45C1-8DBB-B516D8031A22}"/>
              </a:ext>
            </a:extLst>
          </p:cNvPr>
          <p:cNvPicPr>
            <a:picLocks noChangeAspect="1"/>
          </p:cNvPicPr>
          <p:nvPr/>
        </p:nvPicPr>
        <p:blipFill>
          <a:blip r:embed="rId6"/>
          <a:stretch>
            <a:fillRect/>
          </a:stretch>
        </p:blipFill>
        <p:spPr>
          <a:xfrm>
            <a:off x="6678333" y="5792592"/>
            <a:ext cx="646880" cy="4774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Image 2" descr="Une image contenant extérieur, bâtiment, neige, assis&#10;&#10;Description générée avec un niveau de confiance très élevé">
            <a:extLst>
              <a:ext uri="{FF2B5EF4-FFF2-40B4-BE49-F238E27FC236}">
                <a16:creationId xmlns:a16="http://schemas.microsoft.com/office/drawing/2014/main" id="{1E5CD5E4-B184-43F1-BBC6-BDB4A73E34B7}"/>
              </a:ext>
            </a:extLst>
          </p:cNvPr>
          <p:cNvPicPr>
            <a:picLocks noChangeAspect="1"/>
          </p:cNvPicPr>
          <p:nvPr/>
        </p:nvPicPr>
        <p:blipFill>
          <a:blip r:embed="rId7"/>
          <a:stretch>
            <a:fillRect/>
          </a:stretch>
        </p:blipFill>
        <p:spPr>
          <a:xfrm>
            <a:off x="4724401" y="5792465"/>
            <a:ext cx="773501" cy="4776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Image 2" descr="Une image contenant texte&#10;&#10;Description générée avec un niveau de confiance très élevé">
            <a:extLst>
              <a:ext uri="{FF2B5EF4-FFF2-40B4-BE49-F238E27FC236}">
                <a16:creationId xmlns:a16="http://schemas.microsoft.com/office/drawing/2014/main" id="{3DE6C371-DBBB-43A5-BC1A-BD73809B7651}"/>
              </a:ext>
            </a:extLst>
          </p:cNvPr>
          <p:cNvPicPr>
            <a:picLocks noChangeAspect="1"/>
          </p:cNvPicPr>
          <p:nvPr/>
        </p:nvPicPr>
        <p:blipFill>
          <a:blip r:embed="rId8"/>
          <a:stretch>
            <a:fillRect/>
          </a:stretch>
        </p:blipFill>
        <p:spPr>
          <a:xfrm>
            <a:off x="2747156" y="1880224"/>
            <a:ext cx="7339373" cy="49922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Footer Placeholder 12"/>
          <p:cNvSpPr>
            <a:spLocks noGrp="1"/>
          </p:cNvSpPr>
          <p:nvPr>
            <p:ph type="ftr" sz="quarter" idx="11"/>
          </p:nvPr>
        </p:nvSpPr>
        <p:spPr/>
        <p:txBody>
          <a:bodyPr/>
          <a:lstStyle/>
          <a:p>
            <a:r>
              <a:rPr lang="en-US"/>
              <a:t>© Robert M L Baker, Jr., Bonnie Sue Baker, May, 2021</a:t>
            </a:r>
          </a:p>
        </p:txBody>
      </p:sp>
      <p:sp>
        <p:nvSpPr>
          <p:cNvPr id="14" name="Slide Number Placeholder 13"/>
          <p:cNvSpPr>
            <a:spLocks noGrp="1"/>
          </p:cNvSpPr>
          <p:nvPr>
            <p:ph type="sldNum" sz="quarter" idx="12"/>
          </p:nvPr>
        </p:nvSpPr>
        <p:spPr/>
        <p:txBody>
          <a:bodyPr/>
          <a:lstStyle/>
          <a:p>
            <a:fld id="{16C480A4-07C8-4F38-B3D9-68B1F6397E6A}" type="slidenum">
              <a:rPr lang="en-US" smtClean="0"/>
              <a:t>18</a:t>
            </a:fld>
            <a:endParaRPr lang="en-US"/>
          </a:p>
        </p:txBody>
      </p:sp>
    </p:spTree>
    <p:extLst>
      <p:ext uri="{BB962C8B-B14F-4D97-AF65-F5344CB8AC3E}">
        <p14:creationId xmlns:p14="http://schemas.microsoft.com/office/powerpoint/2010/main" val="239242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AFA30DD-1AC3-4E73-8FEC-568D37E08F7B}"/>
              </a:ext>
            </a:extLst>
          </p:cNvPr>
          <p:cNvSpPr txBox="1"/>
          <p:nvPr/>
        </p:nvSpPr>
        <p:spPr>
          <a:xfrm>
            <a:off x="842514" y="339306"/>
            <a:ext cx="10521349"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dirty="0">
              <a:ea typeface="+mn-lt"/>
              <a:cs typeface="+mn-lt"/>
            </a:endParaRPr>
          </a:p>
          <a:p>
            <a:pPr algn="ctr"/>
            <a:r>
              <a:rPr lang="en-US" sz="2000" b="1" dirty="0">
                <a:ea typeface="+mn-lt"/>
                <a:cs typeface="+mn-lt"/>
              </a:rPr>
              <a:t>WHAT ABOUT THE THREE SPACE DIMENSIONS ?</a:t>
            </a:r>
          </a:p>
          <a:p>
            <a:pPr algn="ctr"/>
            <a:r>
              <a:rPr lang="en-US" sz="2000" dirty="0">
                <a:ea typeface="+mn-lt"/>
                <a:cs typeface="+mn-lt"/>
              </a:rPr>
              <a:t>As an example of that  fast-moving miniature world consider a 4-minute Miler and the apparent decrease in the space dimension during a faster speed of time.</a:t>
            </a:r>
            <a:r>
              <a:rPr lang="en-US" sz="2000" b="1" dirty="0">
                <a:ea typeface="+mn-lt"/>
                <a:cs typeface="+mn-lt"/>
              </a:rPr>
              <a:t> </a:t>
            </a:r>
            <a:endParaRPr lang="fr-FR" dirty="0"/>
          </a:p>
          <a:p>
            <a:pPr algn="ctr"/>
            <a:endParaRPr lang="en-US" sz="2000" dirty="0">
              <a:cs typeface="Calibri"/>
            </a:endParaRPr>
          </a:p>
          <a:p>
            <a:pPr algn="ctr"/>
            <a:endParaRPr lang="en-US" sz="2400" dirty="0">
              <a:cs typeface="Calibri"/>
            </a:endParaRPr>
          </a:p>
        </p:txBody>
      </p:sp>
      <p:pic>
        <p:nvPicPr>
          <p:cNvPr id="4" name="Image 4" descr="Une image contenant objet, personne, montre, horloge&#10;&#10;Description générée avec un niveau de confiance très élevé">
            <a:extLst>
              <a:ext uri="{FF2B5EF4-FFF2-40B4-BE49-F238E27FC236}">
                <a16:creationId xmlns:a16="http://schemas.microsoft.com/office/drawing/2014/main" id="{D0531231-292C-483E-A03E-366DB210E9D4}"/>
              </a:ext>
            </a:extLst>
          </p:cNvPr>
          <p:cNvPicPr>
            <a:picLocks noChangeAspect="1"/>
          </p:cNvPicPr>
          <p:nvPr/>
        </p:nvPicPr>
        <p:blipFill>
          <a:blip r:embed="rId2"/>
          <a:stretch>
            <a:fillRect/>
          </a:stretch>
        </p:blipFill>
        <p:spPr>
          <a:xfrm>
            <a:off x="-629" y="2238375"/>
            <a:ext cx="1323975" cy="857250"/>
          </a:xfrm>
          <a:prstGeom prst="rect">
            <a:avLst/>
          </a:prstGeom>
        </p:spPr>
      </p:pic>
      <p:pic>
        <p:nvPicPr>
          <p:cNvPr id="5" name="Image 4" descr="Une image contenant objet, personne, montre, horloge&#10;&#10;Description générée avec un niveau de confiance très élevé">
            <a:extLst>
              <a:ext uri="{FF2B5EF4-FFF2-40B4-BE49-F238E27FC236}">
                <a16:creationId xmlns:a16="http://schemas.microsoft.com/office/drawing/2014/main" id="{A6F850BB-AE03-4A52-8B49-E9F498DA59F3}"/>
              </a:ext>
            </a:extLst>
          </p:cNvPr>
          <p:cNvPicPr>
            <a:picLocks noChangeAspect="1"/>
          </p:cNvPicPr>
          <p:nvPr/>
        </p:nvPicPr>
        <p:blipFill>
          <a:blip r:embed="rId2"/>
          <a:stretch>
            <a:fillRect/>
          </a:stretch>
        </p:blipFill>
        <p:spPr>
          <a:xfrm>
            <a:off x="-630" y="4064299"/>
            <a:ext cx="1323975" cy="857250"/>
          </a:xfrm>
          <a:prstGeom prst="rect">
            <a:avLst/>
          </a:prstGeom>
        </p:spPr>
      </p:pic>
      <p:pic>
        <p:nvPicPr>
          <p:cNvPr id="6" name="Image 4" descr="Une image contenant objet, personne, montre, horloge&#10;&#10;Description générée avec un niveau de confiance très élevé">
            <a:extLst>
              <a:ext uri="{FF2B5EF4-FFF2-40B4-BE49-F238E27FC236}">
                <a16:creationId xmlns:a16="http://schemas.microsoft.com/office/drawing/2014/main" id="{DAB68C17-0AB1-408E-B5EA-39113192127B}"/>
              </a:ext>
            </a:extLst>
          </p:cNvPr>
          <p:cNvPicPr>
            <a:picLocks noChangeAspect="1"/>
          </p:cNvPicPr>
          <p:nvPr/>
        </p:nvPicPr>
        <p:blipFill>
          <a:blip r:embed="rId2"/>
          <a:stretch>
            <a:fillRect/>
          </a:stretch>
        </p:blipFill>
        <p:spPr>
          <a:xfrm>
            <a:off x="-629" y="5688940"/>
            <a:ext cx="1323975" cy="857250"/>
          </a:xfrm>
          <a:prstGeom prst="rect">
            <a:avLst/>
          </a:prstGeom>
        </p:spPr>
      </p:pic>
      <p:pic>
        <p:nvPicPr>
          <p:cNvPr id="7" name="Image 7" descr="Une image contenant horloge, objet, montre, personne&#10;&#10;Description générée avec un niveau de confiance très élevé">
            <a:extLst>
              <a:ext uri="{FF2B5EF4-FFF2-40B4-BE49-F238E27FC236}">
                <a16:creationId xmlns:a16="http://schemas.microsoft.com/office/drawing/2014/main" id="{4CFBE864-3A1D-4F2F-8597-47B53A035E67}"/>
              </a:ext>
            </a:extLst>
          </p:cNvPr>
          <p:cNvPicPr>
            <a:picLocks noChangeAspect="1"/>
          </p:cNvPicPr>
          <p:nvPr/>
        </p:nvPicPr>
        <p:blipFill>
          <a:blip r:embed="rId3"/>
          <a:stretch>
            <a:fillRect/>
          </a:stretch>
        </p:blipFill>
        <p:spPr>
          <a:xfrm>
            <a:off x="11002633" y="2190929"/>
            <a:ext cx="1185414" cy="837123"/>
          </a:xfrm>
          <a:prstGeom prst="rect">
            <a:avLst/>
          </a:prstGeom>
        </p:spPr>
      </p:pic>
      <p:pic>
        <p:nvPicPr>
          <p:cNvPr id="8" name="Image 7" descr="Une image contenant horloge, objet, montre, personne&#10;&#10;Description générée avec un niveau de confiance très élevé">
            <a:extLst>
              <a:ext uri="{FF2B5EF4-FFF2-40B4-BE49-F238E27FC236}">
                <a16:creationId xmlns:a16="http://schemas.microsoft.com/office/drawing/2014/main" id="{63F3B504-DEE4-4922-934E-9C0BF5876220}"/>
              </a:ext>
            </a:extLst>
          </p:cNvPr>
          <p:cNvPicPr>
            <a:picLocks noChangeAspect="1"/>
          </p:cNvPicPr>
          <p:nvPr/>
        </p:nvPicPr>
        <p:blipFill>
          <a:blip r:embed="rId3"/>
          <a:stretch>
            <a:fillRect/>
          </a:stretch>
        </p:blipFill>
        <p:spPr>
          <a:xfrm>
            <a:off x="11002632" y="4059986"/>
            <a:ext cx="1185414" cy="837123"/>
          </a:xfrm>
          <a:prstGeom prst="rect">
            <a:avLst/>
          </a:prstGeom>
        </p:spPr>
      </p:pic>
      <p:pic>
        <p:nvPicPr>
          <p:cNvPr id="9" name="Image 7" descr="Une image contenant horloge, objet, montre, personne&#10;&#10;Description générée avec un niveau de confiance très élevé">
            <a:extLst>
              <a:ext uri="{FF2B5EF4-FFF2-40B4-BE49-F238E27FC236}">
                <a16:creationId xmlns:a16="http://schemas.microsoft.com/office/drawing/2014/main" id="{5573D094-4616-498A-A6C3-0F5408F62A70}"/>
              </a:ext>
            </a:extLst>
          </p:cNvPr>
          <p:cNvPicPr>
            <a:picLocks noChangeAspect="1"/>
          </p:cNvPicPr>
          <p:nvPr/>
        </p:nvPicPr>
        <p:blipFill>
          <a:blip r:embed="rId3"/>
          <a:stretch>
            <a:fillRect/>
          </a:stretch>
        </p:blipFill>
        <p:spPr>
          <a:xfrm>
            <a:off x="11002633" y="5785268"/>
            <a:ext cx="1185414" cy="837123"/>
          </a:xfrm>
          <a:prstGeom prst="rect">
            <a:avLst/>
          </a:prstGeom>
        </p:spPr>
      </p:pic>
      <p:pic>
        <p:nvPicPr>
          <p:cNvPr id="10" name="Image 10" descr="Une image contenant dessin&#10;&#10;Description générée avec un niveau de confiance très élevé">
            <a:extLst>
              <a:ext uri="{FF2B5EF4-FFF2-40B4-BE49-F238E27FC236}">
                <a16:creationId xmlns:a16="http://schemas.microsoft.com/office/drawing/2014/main" id="{EF4932B8-E447-406A-B745-ACA7715B5744}"/>
              </a:ext>
            </a:extLst>
          </p:cNvPr>
          <p:cNvPicPr>
            <a:picLocks noChangeAspect="1"/>
          </p:cNvPicPr>
          <p:nvPr/>
        </p:nvPicPr>
        <p:blipFill>
          <a:blip r:embed="rId4"/>
          <a:stretch>
            <a:fillRect/>
          </a:stretch>
        </p:blipFill>
        <p:spPr>
          <a:xfrm>
            <a:off x="1887567" y="2109249"/>
            <a:ext cx="1314450" cy="942975"/>
          </a:xfrm>
          <a:prstGeom prst="rect">
            <a:avLst/>
          </a:prstGeom>
        </p:spPr>
      </p:pic>
      <p:pic>
        <p:nvPicPr>
          <p:cNvPr id="11" name="Image 10" descr="Une image contenant dessin&#10;&#10;Description générée avec un niveau de confiance très élevé">
            <a:extLst>
              <a:ext uri="{FF2B5EF4-FFF2-40B4-BE49-F238E27FC236}">
                <a16:creationId xmlns:a16="http://schemas.microsoft.com/office/drawing/2014/main" id="{6FE0C12E-4642-43B9-BE55-2D7C5FEBAF18}"/>
              </a:ext>
            </a:extLst>
          </p:cNvPr>
          <p:cNvPicPr>
            <a:picLocks noChangeAspect="1"/>
          </p:cNvPicPr>
          <p:nvPr/>
        </p:nvPicPr>
        <p:blipFill>
          <a:blip r:embed="rId4"/>
          <a:stretch>
            <a:fillRect/>
          </a:stretch>
        </p:blipFill>
        <p:spPr>
          <a:xfrm>
            <a:off x="1887566" y="3906420"/>
            <a:ext cx="1314450" cy="942975"/>
          </a:xfrm>
          <a:prstGeom prst="rect">
            <a:avLst/>
          </a:prstGeom>
        </p:spPr>
      </p:pic>
      <p:pic>
        <p:nvPicPr>
          <p:cNvPr id="12" name="Image 11" descr="Une image contenant dessin&#10;&#10;Description générée avec un niveau de confiance très élevé">
            <a:extLst>
              <a:ext uri="{FF2B5EF4-FFF2-40B4-BE49-F238E27FC236}">
                <a16:creationId xmlns:a16="http://schemas.microsoft.com/office/drawing/2014/main" id="{6E52E176-ACE9-4DEE-BD88-63E624C4A8EC}"/>
              </a:ext>
            </a:extLst>
          </p:cNvPr>
          <p:cNvPicPr>
            <a:picLocks noChangeAspect="1"/>
          </p:cNvPicPr>
          <p:nvPr/>
        </p:nvPicPr>
        <p:blipFill>
          <a:blip r:embed="rId4"/>
          <a:stretch>
            <a:fillRect/>
          </a:stretch>
        </p:blipFill>
        <p:spPr>
          <a:xfrm>
            <a:off x="2031339" y="5919248"/>
            <a:ext cx="897507" cy="655428"/>
          </a:xfrm>
          <a:prstGeom prst="rect">
            <a:avLst/>
          </a:prstGeom>
        </p:spPr>
      </p:pic>
      <p:sp>
        <p:nvSpPr>
          <p:cNvPr id="13" name="ZoneTexte 12">
            <a:extLst>
              <a:ext uri="{FF2B5EF4-FFF2-40B4-BE49-F238E27FC236}">
                <a16:creationId xmlns:a16="http://schemas.microsoft.com/office/drawing/2014/main" id="{616EA193-8C69-49DC-B4A8-62AD587D786E}"/>
              </a:ext>
            </a:extLst>
          </p:cNvPr>
          <p:cNvSpPr txBox="1"/>
          <p:nvPr/>
        </p:nvSpPr>
        <p:spPr>
          <a:xfrm>
            <a:off x="3446719" y="6284132"/>
            <a:ext cx="71282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 Again the 4-minute Miler Takes 4 min</a:t>
            </a:r>
          </a:p>
        </p:txBody>
      </p:sp>
      <p:sp>
        <p:nvSpPr>
          <p:cNvPr id="14" name="ZoneTexte 13">
            <a:extLst>
              <a:ext uri="{FF2B5EF4-FFF2-40B4-BE49-F238E27FC236}">
                <a16:creationId xmlns:a16="http://schemas.microsoft.com/office/drawing/2014/main" id="{D09F7785-09C7-4DFE-954A-0ED0C35B0015}"/>
              </a:ext>
            </a:extLst>
          </p:cNvPr>
          <p:cNvSpPr txBox="1"/>
          <p:nvPr/>
        </p:nvSpPr>
        <p:spPr>
          <a:xfrm>
            <a:off x="1575758" y="16188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Regular Time Today:</a:t>
            </a:r>
            <a:endParaRPr lang="en-US"/>
          </a:p>
        </p:txBody>
      </p:sp>
      <p:sp>
        <p:nvSpPr>
          <p:cNvPr id="15" name="ZoneTexte 14">
            <a:extLst>
              <a:ext uri="{FF2B5EF4-FFF2-40B4-BE49-F238E27FC236}">
                <a16:creationId xmlns:a16="http://schemas.microsoft.com/office/drawing/2014/main" id="{7B5AE1B7-B6BC-436E-BB80-279EA0DBA46D}"/>
              </a:ext>
            </a:extLst>
          </p:cNvPr>
          <p:cNvSpPr txBox="1"/>
          <p:nvPr/>
        </p:nvSpPr>
        <p:spPr>
          <a:xfrm>
            <a:off x="8548776" y="16188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Takes 4 minutes Today:</a:t>
            </a:r>
            <a:endParaRPr lang="fr-FR">
              <a:ea typeface="+mn-lt"/>
              <a:cs typeface="+mn-lt"/>
            </a:endParaRPr>
          </a:p>
        </p:txBody>
      </p:sp>
      <p:sp>
        <p:nvSpPr>
          <p:cNvPr id="16" name="ZoneTexte 15">
            <a:extLst>
              <a:ext uri="{FF2B5EF4-FFF2-40B4-BE49-F238E27FC236}">
                <a16:creationId xmlns:a16="http://schemas.microsoft.com/office/drawing/2014/main" id="{4A507BF0-95C5-41AD-9EDE-48F9BBA16AFB}"/>
              </a:ext>
            </a:extLst>
          </p:cNvPr>
          <p:cNvSpPr txBox="1"/>
          <p:nvPr/>
        </p:nvSpPr>
        <p:spPr>
          <a:xfrm>
            <a:off x="2639682" y="3430436"/>
            <a:ext cx="69270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Suppose clocks 60 times faster 5 Billion years ago takes 4 hours then?:</a:t>
            </a:r>
            <a:endParaRPr lang="fr-FR">
              <a:cs typeface="Calibri" panose="020F0502020204030204"/>
            </a:endParaRPr>
          </a:p>
        </p:txBody>
      </p:sp>
      <p:sp>
        <p:nvSpPr>
          <p:cNvPr id="17" name="ZoneTexte 16">
            <a:extLst>
              <a:ext uri="{FF2B5EF4-FFF2-40B4-BE49-F238E27FC236}">
                <a16:creationId xmlns:a16="http://schemas.microsoft.com/office/drawing/2014/main" id="{482422E2-0F1C-4AE3-A9A9-04061BA55D3E}"/>
              </a:ext>
            </a:extLst>
          </p:cNvPr>
          <p:cNvSpPr txBox="1"/>
          <p:nvPr/>
        </p:nvSpPr>
        <p:spPr>
          <a:xfrm>
            <a:off x="626851" y="5256360"/>
            <a:ext cx="10938293" cy="6607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Something is wrong unless the mile appeared 60 times shorter then (the stopwatch hand as seen today really spinning rapidly around): </a:t>
            </a:r>
            <a:endParaRPr lang="fr-FR"/>
          </a:p>
        </p:txBody>
      </p:sp>
      <p:cxnSp>
        <p:nvCxnSpPr>
          <p:cNvPr id="18" name="Connecteur droit avec flèche 17">
            <a:extLst>
              <a:ext uri="{FF2B5EF4-FFF2-40B4-BE49-F238E27FC236}">
                <a16:creationId xmlns:a16="http://schemas.microsoft.com/office/drawing/2014/main" id="{3DC7D8FF-A1AA-42B6-A1DA-F6893FD5D38E}"/>
              </a:ext>
            </a:extLst>
          </p:cNvPr>
          <p:cNvCxnSpPr/>
          <p:nvPr/>
        </p:nvCxnSpPr>
        <p:spPr>
          <a:xfrm flipV="1">
            <a:off x="3919227" y="3026732"/>
            <a:ext cx="6731517" cy="2181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FFCFC85D-7387-408E-837E-8BE94D1D94A0}"/>
              </a:ext>
            </a:extLst>
          </p:cNvPr>
          <p:cNvCxnSpPr>
            <a:cxnSpLocks/>
          </p:cNvCxnSpPr>
          <p:nvPr/>
        </p:nvCxnSpPr>
        <p:spPr>
          <a:xfrm>
            <a:off x="3919226" y="4804067"/>
            <a:ext cx="6731517" cy="4541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5DA7D654-1397-44F0-B8F5-A24F1E7857E2}"/>
              </a:ext>
            </a:extLst>
          </p:cNvPr>
          <p:cNvCxnSpPr>
            <a:cxnSpLocks/>
          </p:cNvCxnSpPr>
          <p:nvPr/>
        </p:nvCxnSpPr>
        <p:spPr>
          <a:xfrm>
            <a:off x="3919225" y="6529351"/>
            <a:ext cx="994106" cy="59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Footer Placeholder 21"/>
          <p:cNvSpPr>
            <a:spLocks noGrp="1"/>
          </p:cNvSpPr>
          <p:nvPr>
            <p:ph type="ftr" sz="quarter" idx="11"/>
          </p:nvPr>
        </p:nvSpPr>
        <p:spPr/>
        <p:txBody>
          <a:bodyPr/>
          <a:lstStyle/>
          <a:p>
            <a:r>
              <a:rPr lang="en-US"/>
              <a:t>© Robert M L Baker, Jr., Bonnie Sue Baker, May, 2021</a:t>
            </a:r>
          </a:p>
        </p:txBody>
      </p:sp>
      <p:sp>
        <p:nvSpPr>
          <p:cNvPr id="23" name="Slide Number Placeholder 22"/>
          <p:cNvSpPr>
            <a:spLocks noGrp="1"/>
          </p:cNvSpPr>
          <p:nvPr>
            <p:ph type="sldNum" sz="quarter" idx="12"/>
          </p:nvPr>
        </p:nvSpPr>
        <p:spPr/>
        <p:txBody>
          <a:bodyPr/>
          <a:lstStyle/>
          <a:p>
            <a:fld id="{16C480A4-07C8-4F38-B3D9-68B1F6397E6A}" type="slidenum">
              <a:rPr lang="en-US" smtClean="0"/>
              <a:t>19</a:t>
            </a:fld>
            <a:endParaRPr lang="en-US"/>
          </a:p>
        </p:txBody>
      </p:sp>
    </p:spTree>
    <p:extLst>
      <p:ext uri="{BB962C8B-B14F-4D97-AF65-F5344CB8AC3E}">
        <p14:creationId xmlns:p14="http://schemas.microsoft.com/office/powerpoint/2010/main" val="107942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D0BF9B-A2D0-4F1C-BE08-543AD9907D02}"/>
              </a:ext>
            </a:extLst>
          </p:cNvPr>
          <p:cNvSpPr txBox="1"/>
          <p:nvPr/>
        </p:nvSpPr>
        <p:spPr>
          <a:xfrm>
            <a:off x="1604514" y="569343"/>
            <a:ext cx="8982972"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Calibri"/>
                <a:cs typeface="Calibri Light"/>
              </a:rPr>
              <a:t>Contemporary theories of our Universe, such as the Friedmann-</a:t>
            </a:r>
            <a:r>
              <a:rPr lang="en-US" sz="2800" dirty="0" err="1">
                <a:latin typeface="Calibri"/>
                <a:cs typeface="Calibri Light"/>
              </a:rPr>
              <a:t>Lemaître</a:t>
            </a:r>
            <a:r>
              <a:rPr lang="en-US" sz="2800" dirty="0">
                <a:latin typeface="Calibri"/>
                <a:cs typeface="Calibri Light"/>
              </a:rPr>
              <a:t>-Robertson-Walker (FLRW) model of the cosmos, assume that time marches on at a uniform, constant pace  from its very beginning</a:t>
            </a:r>
            <a:endParaRPr lang="en-US" sz="2800" dirty="0">
              <a:latin typeface="Calibri"/>
              <a:cs typeface="Calibri"/>
            </a:endParaRPr>
          </a:p>
          <a:p>
            <a:endParaRPr lang="en-US" sz="2800" dirty="0">
              <a:latin typeface="Calibri Light"/>
              <a:cs typeface="Calibri Light"/>
            </a:endParaRPr>
          </a:p>
          <a:p>
            <a:endParaRPr lang="en-US" sz="2800" dirty="0">
              <a:solidFill>
                <a:srgbClr val="000000"/>
              </a:solidFill>
              <a:latin typeface="Calibri Light"/>
              <a:ea typeface="+mn-lt"/>
              <a:cs typeface="Calibri Light"/>
            </a:endParaRPr>
          </a:p>
          <a:p>
            <a:pPr algn="ctr"/>
            <a:r>
              <a:rPr lang="en-US" sz="4800" dirty="0">
                <a:solidFill>
                  <a:schemeClr val="accent5"/>
                </a:solidFill>
                <a:ea typeface="+mn-lt"/>
                <a:cs typeface="+mn-lt"/>
              </a:rPr>
              <a:t>But What If That Is Not the Case?</a:t>
            </a:r>
          </a:p>
          <a:p>
            <a:pPr algn="ctr"/>
            <a:endParaRPr lang="en-US" sz="2800" dirty="0">
              <a:ea typeface="+mn-lt"/>
              <a:cs typeface="+mn-lt"/>
            </a:endParaRPr>
          </a:p>
          <a:p>
            <a:pPr algn="ctr"/>
            <a:endParaRPr lang="en-US" sz="2800" dirty="0">
              <a:ea typeface="+mn-lt"/>
              <a:cs typeface="+mn-lt"/>
            </a:endParaRPr>
          </a:p>
          <a:p>
            <a:pPr algn="ctr"/>
            <a:r>
              <a:rPr lang="en-US" sz="2800" dirty="0">
                <a:ea typeface="+mn-lt"/>
                <a:cs typeface="+mn-lt"/>
              </a:rPr>
              <a:t>First, let us consider TIME itself!</a:t>
            </a:r>
          </a:p>
          <a:p>
            <a:pPr algn="ctr"/>
            <a:endParaRPr lang="en-US" sz="2800" dirty="0">
              <a:ea typeface="+mn-lt"/>
              <a:cs typeface="+mn-lt"/>
            </a:endParaRPr>
          </a:p>
          <a:p>
            <a:pPr marL="0" marR="0" algn="ctr">
              <a:spcBef>
                <a:spcPts val="0"/>
              </a:spcBef>
              <a:spcAft>
                <a:spcPts val="0"/>
              </a:spcAft>
            </a:pPr>
            <a:r>
              <a:rPr lang="en-US" sz="1800" b="0" i="0" dirty="0">
                <a:solidFill>
                  <a:srgbClr val="000000"/>
                </a:solidFill>
                <a:effectLst/>
                <a:latin typeface="Times New Roman" panose="02020603050405020304" pitchFamily="18" charset="0"/>
              </a:rPr>
              <a:t>The following slides are abstracted from: Robert M L Baker, Jr. “A Theory of Our Universe,”</a:t>
            </a:r>
          </a:p>
          <a:p>
            <a:pPr marL="0" marR="0" algn="ctr">
              <a:spcBef>
                <a:spcPts val="0"/>
              </a:spcBef>
              <a:spcAft>
                <a:spcPts val="0"/>
              </a:spcAft>
            </a:pPr>
            <a:r>
              <a:rPr lang="en-US" sz="1800" b="0" i="1" dirty="0">
                <a:solidFill>
                  <a:srgbClr val="000000"/>
                </a:solidFill>
                <a:effectLst/>
                <a:latin typeface="Times New Roman" panose="02020603050405020304" pitchFamily="18" charset="0"/>
              </a:rPr>
              <a:t>Journal of High Energy Physics, Gravitation and Cosmology</a:t>
            </a:r>
            <a:endParaRPr lang="en-US" sz="1800" b="0" i="0" dirty="0">
              <a:solidFill>
                <a:srgbClr val="000000"/>
              </a:solidFill>
              <a:effectLst/>
              <a:latin typeface="Times New Roman" panose="02020603050405020304" pitchFamily="18" charset="0"/>
            </a:endParaRPr>
          </a:p>
          <a:p>
            <a:pPr marL="0" marR="0" algn="ctr">
              <a:spcBef>
                <a:spcPts val="0"/>
              </a:spcBef>
              <a:spcAft>
                <a:spcPts val="0"/>
              </a:spcAft>
            </a:pPr>
            <a:r>
              <a:rPr lang="en-US" sz="1800" b="0" i="0" dirty="0">
                <a:solidFill>
                  <a:srgbClr val="000000"/>
                </a:solidFill>
                <a:effectLst/>
                <a:latin typeface="Times New Roman" panose="02020603050405020304" pitchFamily="18" charset="0"/>
              </a:rPr>
              <a:t>Volume 6, No. 4, October, 2020</a:t>
            </a:r>
          </a:p>
        </p:txBody>
      </p:sp>
      <p:sp>
        <p:nvSpPr>
          <p:cNvPr id="5" name="Footer Placeholder 4"/>
          <p:cNvSpPr>
            <a:spLocks noGrp="1"/>
          </p:cNvSpPr>
          <p:nvPr>
            <p:ph type="ftr" sz="quarter" idx="11"/>
          </p:nvPr>
        </p:nvSpPr>
        <p:spPr/>
        <p:txBody>
          <a:bodyPr/>
          <a:lstStyle/>
          <a:p>
            <a:r>
              <a:rPr lang="en-US"/>
              <a:t>© Robert M L Baker, Jr., Bonnie Sue Baker, May, 2021</a:t>
            </a:r>
          </a:p>
        </p:txBody>
      </p:sp>
      <p:sp>
        <p:nvSpPr>
          <p:cNvPr id="6" name="Slide Number Placeholder 5"/>
          <p:cNvSpPr>
            <a:spLocks noGrp="1"/>
          </p:cNvSpPr>
          <p:nvPr>
            <p:ph type="sldNum" sz="quarter" idx="12"/>
          </p:nvPr>
        </p:nvSpPr>
        <p:spPr/>
        <p:txBody>
          <a:bodyPr/>
          <a:lstStyle/>
          <a:p>
            <a:fld id="{16C480A4-07C8-4F38-B3D9-68B1F6397E6A}" type="slidenum">
              <a:rPr lang="en-US" smtClean="0"/>
              <a:t>2</a:t>
            </a:fld>
            <a:endParaRPr lang="en-US"/>
          </a:p>
        </p:txBody>
      </p:sp>
    </p:spTree>
    <p:extLst>
      <p:ext uri="{BB962C8B-B14F-4D97-AF65-F5344CB8AC3E}">
        <p14:creationId xmlns:p14="http://schemas.microsoft.com/office/powerpoint/2010/main" val="99584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Une image contenant équipement électronique, télécommande&#10;&#10;Description générée avec un niveau de confiance très élevé">
            <a:extLst>
              <a:ext uri="{FF2B5EF4-FFF2-40B4-BE49-F238E27FC236}">
                <a16:creationId xmlns:a16="http://schemas.microsoft.com/office/drawing/2014/main" id="{BC0EBEDF-BDD9-428B-84D3-3C85053720C9}"/>
              </a:ext>
            </a:extLst>
          </p:cNvPr>
          <p:cNvPicPr>
            <a:picLocks noChangeAspect="1"/>
          </p:cNvPicPr>
          <p:nvPr/>
        </p:nvPicPr>
        <p:blipFill>
          <a:blip r:embed="rId3"/>
          <a:stretch>
            <a:fillRect/>
          </a:stretch>
        </p:blipFill>
        <p:spPr>
          <a:xfrm>
            <a:off x="0" y="2275964"/>
            <a:ext cx="2356120" cy="1272584"/>
          </a:xfrm>
          <a:prstGeom prst="rect">
            <a:avLst/>
          </a:prstGeom>
        </p:spPr>
      </p:pic>
      <p:sp>
        <p:nvSpPr>
          <p:cNvPr id="4" name="ZoneTexte 3">
            <a:extLst>
              <a:ext uri="{FF2B5EF4-FFF2-40B4-BE49-F238E27FC236}">
                <a16:creationId xmlns:a16="http://schemas.microsoft.com/office/drawing/2014/main" id="{CE8EFEB4-A7F5-46C6-9AD3-35F6C0818FC4}"/>
              </a:ext>
            </a:extLst>
          </p:cNvPr>
          <p:cNvSpPr txBox="1"/>
          <p:nvPr/>
        </p:nvSpPr>
        <p:spPr>
          <a:xfrm>
            <a:off x="2557637" y="2558189"/>
            <a:ext cx="86235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ea typeface="+mn-lt"/>
                <a:cs typeface="+mn-lt"/>
              </a:rPr>
              <a:t>The </a:t>
            </a:r>
            <a:r>
              <a:rPr lang="fr-FR" sz="2000" dirty="0" err="1">
                <a:ea typeface="+mn-lt"/>
                <a:cs typeface="+mn-lt"/>
              </a:rPr>
              <a:t>speedy</a:t>
            </a:r>
            <a:r>
              <a:rPr lang="fr-FR" sz="2000" dirty="0">
                <a:ea typeface="+mn-lt"/>
                <a:cs typeface="+mn-lt"/>
              </a:rPr>
              <a:t> </a:t>
            </a:r>
            <a:r>
              <a:rPr lang="fr-FR" sz="2000" dirty="0" err="1">
                <a:ea typeface="+mn-lt"/>
                <a:cs typeface="+mn-lt"/>
              </a:rPr>
              <a:t>photon’s</a:t>
            </a:r>
            <a:r>
              <a:rPr lang="fr-FR" sz="2000" dirty="0">
                <a:ea typeface="+mn-lt"/>
                <a:cs typeface="+mn-lt"/>
              </a:rPr>
              <a:t> speed, c = 186,282.397 miles per second and </a:t>
            </a:r>
            <a:r>
              <a:rPr lang="fr-FR" sz="2000" dirty="0" err="1">
                <a:ea typeface="+mn-lt"/>
                <a:cs typeface="+mn-lt"/>
              </a:rPr>
              <a:t>is</a:t>
            </a:r>
            <a:r>
              <a:rPr lang="fr-FR" sz="2000" dirty="0">
                <a:ea typeface="+mn-lt"/>
                <a:cs typeface="+mn-lt"/>
              </a:rPr>
              <a:t> the </a:t>
            </a:r>
            <a:r>
              <a:rPr lang="fr-FR" sz="2000" dirty="0" err="1">
                <a:ea typeface="+mn-lt"/>
                <a:cs typeface="+mn-lt"/>
              </a:rPr>
              <a:t>same</a:t>
            </a:r>
            <a:r>
              <a:rPr lang="fr-FR" sz="2000" dirty="0">
                <a:ea typeface="+mn-lt"/>
                <a:cs typeface="+mn-lt"/>
              </a:rPr>
              <a:t> in all frames of </a:t>
            </a:r>
            <a:r>
              <a:rPr lang="fr-FR" sz="2000" dirty="0" err="1">
                <a:ea typeface="+mn-lt"/>
                <a:cs typeface="+mn-lt"/>
              </a:rPr>
              <a:t>reference</a:t>
            </a:r>
            <a:r>
              <a:rPr lang="fr-FR" sz="2000" dirty="0">
                <a:ea typeface="+mn-lt"/>
                <a:cs typeface="+mn-lt"/>
              </a:rPr>
              <a:t> </a:t>
            </a:r>
            <a:r>
              <a:rPr lang="fr-FR" sz="2000" dirty="0" err="1">
                <a:ea typeface="+mn-lt"/>
                <a:cs typeface="+mn-lt"/>
              </a:rPr>
              <a:t>according</a:t>
            </a:r>
            <a:r>
              <a:rPr lang="fr-FR" sz="2000" dirty="0">
                <a:ea typeface="+mn-lt"/>
                <a:cs typeface="+mn-lt"/>
              </a:rPr>
              <a:t> to </a:t>
            </a:r>
            <a:r>
              <a:rPr lang="fr-FR" sz="2000" dirty="0" err="1">
                <a:ea typeface="+mn-lt"/>
                <a:cs typeface="+mn-lt"/>
              </a:rPr>
              <a:t>Einstein's</a:t>
            </a:r>
            <a:r>
              <a:rPr lang="fr-FR" sz="2000" dirty="0">
                <a:ea typeface="+mn-lt"/>
                <a:cs typeface="+mn-lt"/>
              </a:rPr>
              <a:t> </a:t>
            </a:r>
            <a:r>
              <a:rPr lang="fr-FR" sz="2000" dirty="0" err="1">
                <a:ea typeface="+mn-lt"/>
                <a:cs typeface="+mn-lt"/>
              </a:rPr>
              <a:t>special</a:t>
            </a:r>
            <a:r>
              <a:rPr lang="fr-FR" sz="2000" dirty="0">
                <a:ea typeface="+mn-lt"/>
                <a:cs typeface="+mn-lt"/>
              </a:rPr>
              <a:t> </a:t>
            </a:r>
            <a:r>
              <a:rPr lang="fr-FR" sz="2000" dirty="0" err="1">
                <a:ea typeface="+mn-lt"/>
                <a:cs typeface="+mn-lt"/>
              </a:rPr>
              <a:t>theory</a:t>
            </a:r>
            <a:r>
              <a:rPr lang="fr-FR" sz="2000" dirty="0">
                <a:ea typeface="+mn-lt"/>
                <a:cs typeface="+mn-lt"/>
              </a:rPr>
              <a:t> of </a:t>
            </a:r>
            <a:r>
              <a:rPr lang="fr-FR" sz="2000" dirty="0" err="1">
                <a:ea typeface="+mn-lt"/>
                <a:cs typeface="+mn-lt"/>
              </a:rPr>
              <a:t>relativity</a:t>
            </a:r>
            <a:endParaRPr lang="fr-FR" sz="2000" dirty="0"/>
          </a:p>
        </p:txBody>
      </p:sp>
      <p:pic>
        <p:nvPicPr>
          <p:cNvPr id="5" name="Image 5" descr="Une image contenant objet, horloge, blanc, grand&#10;&#10;Description générée avec un niveau de confiance très élevé">
            <a:extLst>
              <a:ext uri="{FF2B5EF4-FFF2-40B4-BE49-F238E27FC236}">
                <a16:creationId xmlns:a16="http://schemas.microsoft.com/office/drawing/2014/main" id="{636B8A2D-8F10-4DB5-840A-E4CE4824D7ED}"/>
              </a:ext>
            </a:extLst>
          </p:cNvPr>
          <p:cNvPicPr>
            <a:picLocks noChangeAspect="1"/>
          </p:cNvPicPr>
          <p:nvPr/>
        </p:nvPicPr>
        <p:blipFill>
          <a:blip r:embed="rId4"/>
          <a:stretch>
            <a:fillRect/>
          </a:stretch>
        </p:blipFill>
        <p:spPr>
          <a:xfrm>
            <a:off x="554964" y="5486646"/>
            <a:ext cx="874341" cy="886766"/>
          </a:xfrm>
          <a:prstGeom prst="ellipse">
            <a:avLst/>
          </a:prstGeom>
          <a:ln>
            <a:noFill/>
          </a:ln>
          <a:effectLst>
            <a:softEdge rad="112500"/>
          </a:effectLst>
        </p:spPr>
      </p:pic>
      <p:pic>
        <p:nvPicPr>
          <p:cNvPr id="7" name="Image 2" descr="Une image contenant équipement électronique, télécommande&#10;&#10;Description générée avec un niveau de confiance très élevé">
            <a:extLst>
              <a:ext uri="{FF2B5EF4-FFF2-40B4-BE49-F238E27FC236}">
                <a16:creationId xmlns:a16="http://schemas.microsoft.com/office/drawing/2014/main" id="{6B41A2F6-A7F3-4AC5-9407-BAC2510A4A92}"/>
              </a:ext>
            </a:extLst>
          </p:cNvPr>
          <p:cNvPicPr>
            <a:picLocks noChangeAspect="1"/>
          </p:cNvPicPr>
          <p:nvPr/>
        </p:nvPicPr>
        <p:blipFill>
          <a:blip r:embed="rId3"/>
          <a:stretch>
            <a:fillRect/>
          </a:stretch>
        </p:blipFill>
        <p:spPr>
          <a:xfrm>
            <a:off x="272228" y="4254483"/>
            <a:ext cx="1435671" cy="779859"/>
          </a:xfrm>
          <a:prstGeom prst="rect">
            <a:avLst/>
          </a:prstGeom>
        </p:spPr>
      </p:pic>
      <p:cxnSp>
        <p:nvCxnSpPr>
          <p:cNvPr id="8" name="Connecteur droit avec flèche 7">
            <a:extLst>
              <a:ext uri="{FF2B5EF4-FFF2-40B4-BE49-F238E27FC236}">
                <a16:creationId xmlns:a16="http://schemas.microsoft.com/office/drawing/2014/main" id="{DB687D29-1AB1-4EE5-9134-A3BF6CD29E99}"/>
              </a:ext>
            </a:extLst>
          </p:cNvPr>
          <p:cNvCxnSpPr/>
          <p:nvPr/>
        </p:nvCxnSpPr>
        <p:spPr>
          <a:xfrm>
            <a:off x="460172" y="5183267"/>
            <a:ext cx="529891" cy="3773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5E65A53D-2F9D-48BB-95CB-6B527FEC2D28}"/>
              </a:ext>
            </a:extLst>
          </p:cNvPr>
          <p:cNvSpPr txBox="1"/>
          <p:nvPr/>
        </p:nvSpPr>
        <p:spPr>
          <a:xfrm>
            <a:off x="2557637" y="4254483"/>
            <a:ext cx="698452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Smaller second offset by smaller “standard” mile! After time “zero” or Planck time, the speed of time slows and  the space dimension grows from the infinitesimal Planck length to today’s. </a:t>
            </a:r>
            <a:r>
              <a:rPr lang="en-US" sz="2000" dirty="0">
                <a:solidFill>
                  <a:srgbClr val="FF0000"/>
                </a:solidFill>
              </a:rPr>
              <a:t>Both changes (slow/grow) in the same proportion to insure the constancy of the photon's speed of light!</a:t>
            </a:r>
            <a:endParaRPr lang="en-US" sz="2000" dirty="0">
              <a:solidFill>
                <a:srgbClr val="FF0000"/>
              </a:solidFill>
              <a:cs typeface="Calibri"/>
            </a:endParaRPr>
          </a:p>
        </p:txBody>
      </p:sp>
      <p:pic>
        <p:nvPicPr>
          <p:cNvPr id="10" name="Image 10" descr="Une image contenant horloge, objet, blanc&#10;&#10;Description générée avec un niveau de confiance très élevé">
            <a:extLst>
              <a:ext uri="{FF2B5EF4-FFF2-40B4-BE49-F238E27FC236}">
                <a16:creationId xmlns:a16="http://schemas.microsoft.com/office/drawing/2014/main" id="{0918FB3D-5492-43B7-BD7A-0793A5A5FCA3}"/>
              </a:ext>
            </a:extLst>
          </p:cNvPr>
          <p:cNvPicPr>
            <a:picLocks noChangeAspect="1"/>
          </p:cNvPicPr>
          <p:nvPr/>
        </p:nvPicPr>
        <p:blipFill>
          <a:blip r:embed="rId5"/>
          <a:stretch>
            <a:fillRect/>
          </a:stretch>
        </p:blipFill>
        <p:spPr>
          <a:xfrm>
            <a:off x="10074669" y="3534763"/>
            <a:ext cx="1281469" cy="1272583"/>
          </a:xfrm>
          <a:prstGeom prst="ellipse">
            <a:avLst/>
          </a:prstGeom>
          <a:ln>
            <a:noFill/>
          </a:ln>
          <a:effectLst>
            <a:softEdge rad="112500"/>
          </a:effectLst>
        </p:spPr>
      </p:pic>
      <p:cxnSp>
        <p:nvCxnSpPr>
          <p:cNvPr id="12" name="Connecteur droit avec flèche 11">
            <a:extLst>
              <a:ext uri="{FF2B5EF4-FFF2-40B4-BE49-F238E27FC236}">
                <a16:creationId xmlns:a16="http://schemas.microsoft.com/office/drawing/2014/main" id="{5C8C3C91-D192-4E0A-882F-144C6E4F9147}"/>
              </a:ext>
            </a:extLst>
          </p:cNvPr>
          <p:cNvCxnSpPr>
            <a:cxnSpLocks/>
          </p:cNvCxnSpPr>
          <p:nvPr/>
        </p:nvCxnSpPr>
        <p:spPr>
          <a:xfrm>
            <a:off x="10138012" y="4954976"/>
            <a:ext cx="1063924" cy="1437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2" descr="Une image contenant équipement électronique, télécommande&#10;&#10;Description générée avec un niveau de confiance très élevé">
            <a:extLst>
              <a:ext uri="{FF2B5EF4-FFF2-40B4-BE49-F238E27FC236}">
                <a16:creationId xmlns:a16="http://schemas.microsoft.com/office/drawing/2014/main" id="{0F814A0F-3726-4857-A73F-80D1CB800366}"/>
              </a:ext>
            </a:extLst>
          </p:cNvPr>
          <p:cNvPicPr>
            <a:picLocks noChangeAspect="1"/>
          </p:cNvPicPr>
          <p:nvPr/>
        </p:nvPicPr>
        <p:blipFill>
          <a:blip r:embed="rId3"/>
          <a:stretch>
            <a:fillRect/>
          </a:stretch>
        </p:blipFill>
        <p:spPr>
          <a:xfrm>
            <a:off x="9447366" y="5262251"/>
            <a:ext cx="2216819" cy="1206021"/>
          </a:xfrm>
          <a:prstGeom prst="rect">
            <a:avLst/>
          </a:prstGeom>
        </p:spPr>
      </p:pic>
      <p:sp>
        <p:nvSpPr>
          <p:cNvPr id="3" name="ZoneTexte 2">
            <a:extLst>
              <a:ext uri="{FF2B5EF4-FFF2-40B4-BE49-F238E27FC236}">
                <a16:creationId xmlns:a16="http://schemas.microsoft.com/office/drawing/2014/main" id="{E88EF488-8837-42B1-A613-B414AD3A7714}"/>
              </a:ext>
            </a:extLst>
          </p:cNvPr>
          <p:cNvSpPr txBox="1"/>
          <p:nvPr/>
        </p:nvSpPr>
        <p:spPr>
          <a:xfrm>
            <a:off x="572300" y="284852"/>
            <a:ext cx="11047400" cy="2000548"/>
          </a:xfrm>
          <a:prstGeom prst="rect">
            <a:avLst/>
          </a:prstGeom>
          <a:noFill/>
        </p:spPr>
        <p:txBody>
          <a:bodyPr wrap="square" rtlCol="0">
            <a:spAutoFit/>
          </a:bodyPr>
          <a:lstStyle/>
          <a:p>
            <a:pPr marL="0" marR="0" algn="ctr">
              <a:spcBef>
                <a:spcPts val="0"/>
              </a:spcBef>
              <a:spcAft>
                <a:spcPts val="0"/>
              </a:spcAft>
            </a:pPr>
            <a:r>
              <a:rPr lang="en-US" sz="3600" i="0" dirty="0">
                <a:solidFill>
                  <a:srgbClr val="000000"/>
                </a:solidFill>
                <a:effectLst/>
                <a:latin typeface="Times New Roman" panose="02020603050405020304" pitchFamily="18" charset="0"/>
              </a:rPr>
              <a:t>How is the change in space dimensions related to the change of the time dimension</a:t>
            </a:r>
            <a:r>
              <a:rPr lang="en-US" sz="3600" dirty="0">
                <a:solidFill>
                  <a:srgbClr val="000000"/>
                </a:solidFill>
                <a:latin typeface="Times New Roman" panose="02020603050405020304" pitchFamily="18" charset="0"/>
              </a:rPr>
              <a:t>.</a:t>
            </a:r>
            <a:endParaRPr lang="en-US" sz="3600" i="0" dirty="0">
              <a:solidFill>
                <a:srgbClr val="000000"/>
              </a:solidFill>
              <a:effectLst/>
              <a:latin typeface="Times New Roman" panose="02020603050405020304" pitchFamily="18" charset="0"/>
            </a:endParaRPr>
          </a:p>
          <a:p>
            <a:pPr marL="0" marR="0" algn="ctr">
              <a:spcBef>
                <a:spcPts val="0"/>
              </a:spcBef>
              <a:spcAft>
                <a:spcPts val="0"/>
              </a:spcAft>
            </a:pPr>
            <a:r>
              <a:rPr lang="en-GB" sz="2800" i="0">
                <a:solidFill>
                  <a:srgbClr val="000000"/>
                </a:solidFill>
                <a:effectLst/>
                <a:latin typeface="Times New Roman" panose="02020603050405020304" pitchFamily="18" charset="0"/>
              </a:rPr>
              <a:t>AT THE BEGINNING</a:t>
            </a:r>
            <a:endParaRPr lang="en-US" sz="2800" i="0" dirty="0">
              <a:solidFill>
                <a:srgbClr val="000000"/>
              </a:solidFill>
              <a:effectLst/>
              <a:latin typeface="Times New Roman" panose="02020603050405020304" pitchFamily="18" charset="0"/>
            </a:endParaRPr>
          </a:p>
          <a:p>
            <a:pPr marL="0" marR="0" algn="ctr">
              <a:spcBef>
                <a:spcPts val="0"/>
              </a:spcBef>
              <a:spcAft>
                <a:spcPts val="0"/>
              </a:spcAft>
            </a:pPr>
            <a:r>
              <a:rPr lang="en-US" sz="2400" b="1" i="0" dirty="0">
                <a:solidFill>
                  <a:srgbClr val="000000"/>
                </a:solidFill>
                <a:effectLst/>
                <a:latin typeface="Times New Roman" panose="02020603050405020304" pitchFamily="18" charset="0"/>
              </a:rPr>
              <a:t>(change in the space dimensions) = (speed of light) x (change in the speed of time)</a:t>
            </a:r>
            <a:endParaRPr lang="en-US" sz="2400" b="0" i="0" dirty="0">
              <a:solidFill>
                <a:srgbClr val="000000"/>
              </a:solidFill>
              <a:effectLst/>
              <a:latin typeface="Times New Roman" panose="02020603050405020304" pitchFamily="18" charset="0"/>
            </a:endParaRPr>
          </a:p>
        </p:txBody>
      </p:sp>
      <p:sp>
        <p:nvSpPr>
          <p:cNvPr id="14" name="Footer Placeholder 13"/>
          <p:cNvSpPr>
            <a:spLocks noGrp="1"/>
          </p:cNvSpPr>
          <p:nvPr>
            <p:ph type="ftr" sz="quarter" idx="11"/>
          </p:nvPr>
        </p:nvSpPr>
        <p:spPr/>
        <p:txBody>
          <a:bodyPr/>
          <a:lstStyle/>
          <a:p>
            <a:r>
              <a:rPr lang="en-US"/>
              <a:t>© Robert M L Baker, Jr., Bonnie Sue Baker, May, 2021</a:t>
            </a:r>
          </a:p>
        </p:txBody>
      </p:sp>
      <p:sp>
        <p:nvSpPr>
          <p:cNvPr id="15" name="Slide Number Placeholder 14"/>
          <p:cNvSpPr>
            <a:spLocks noGrp="1"/>
          </p:cNvSpPr>
          <p:nvPr>
            <p:ph type="sldNum" sz="quarter" idx="12"/>
          </p:nvPr>
        </p:nvSpPr>
        <p:spPr/>
        <p:txBody>
          <a:bodyPr/>
          <a:lstStyle/>
          <a:p>
            <a:fld id="{16C480A4-07C8-4F38-B3D9-68B1F6397E6A}" type="slidenum">
              <a:rPr lang="en-US" smtClean="0"/>
              <a:t>20</a:t>
            </a:fld>
            <a:endParaRPr lang="en-US"/>
          </a:p>
        </p:txBody>
      </p:sp>
    </p:spTree>
    <p:extLst>
      <p:ext uri="{BB962C8B-B14F-4D97-AF65-F5344CB8AC3E}">
        <p14:creationId xmlns:p14="http://schemas.microsoft.com/office/powerpoint/2010/main" val="131511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8" descr="Une image contenant objet&#10;&#10;Description générée avec un niveau de confiance très élevé">
            <a:extLst>
              <a:ext uri="{FF2B5EF4-FFF2-40B4-BE49-F238E27FC236}">
                <a16:creationId xmlns:a16="http://schemas.microsoft.com/office/drawing/2014/main" id="{799DBFC5-6171-4D12-A02B-BD013A137B0F}"/>
              </a:ext>
            </a:extLst>
          </p:cNvPr>
          <p:cNvPicPr>
            <a:picLocks noChangeAspect="1"/>
          </p:cNvPicPr>
          <p:nvPr/>
        </p:nvPicPr>
        <p:blipFill>
          <a:blip r:embed="rId2"/>
          <a:stretch>
            <a:fillRect/>
          </a:stretch>
        </p:blipFill>
        <p:spPr>
          <a:xfrm rot="18120000">
            <a:off x="8446141" y="3359528"/>
            <a:ext cx="3246408" cy="2601856"/>
          </a:xfrm>
          <a:prstGeom prst="rect">
            <a:avLst/>
          </a:prstGeom>
        </p:spPr>
      </p:pic>
      <p:sp>
        <p:nvSpPr>
          <p:cNvPr id="3" name="ZoneTexte 2">
            <a:extLst>
              <a:ext uri="{FF2B5EF4-FFF2-40B4-BE49-F238E27FC236}">
                <a16:creationId xmlns:a16="http://schemas.microsoft.com/office/drawing/2014/main" id="{1EAC753D-628E-456E-8067-C30D38C2BEC6}"/>
              </a:ext>
            </a:extLst>
          </p:cNvPr>
          <p:cNvSpPr txBox="1"/>
          <p:nvPr/>
        </p:nvSpPr>
        <p:spPr>
          <a:xfrm>
            <a:off x="178420" y="735980"/>
            <a:ext cx="1124042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ea typeface="+mn-lt"/>
                <a:cs typeface="+mn-lt"/>
              </a:rPr>
              <a:t>At the “beginning” the watch of time cannot be “read” since it is within the fog of quantum-mechanical frenzy at small scales and likewise the dimensions of space are undefined in this QUANTUM FOG. It is similar to the “Fog of War” – you cannot know exactly what is going on in it!</a:t>
            </a:r>
          </a:p>
          <a:p>
            <a:r>
              <a:rPr lang="en-GB" sz="2800" dirty="0">
                <a:ea typeface="+mn-lt"/>
                <a:cs typeface="+mn-lt"/>
              </a:rPr>
              <a:t>                                                  </a:t>
            </a:r>
            <a:r>
              <a:rPr lang="en-GB" sz="2800" b="1" dirty="0">
                <a:ea typeface="+mn-lt"/>
                <a:cs typeface="+mn-lt"/>
              </a:rPr>
              <a:t> ? </a:t>
            </a:r>
            <a:r>
              <a:rPr lang="en-GB" sz="2800" dirty="0">
                <a:ea typeface="+mn-lt"/>
                <a:cs typeface="+mn-lt"/>
              </a:rPr>
              <a:t>                                                                </a:t>
            </a:r>
            <a:r>
              <a:rPr lang="en-GB" sz="2800" b="1" dirty="0">
                <a:ea typeface="+mn-lt"/>
                <a:cs typeface="+mn-lt"/>
              </a:rPr>
              <a:t>?</a:t>
            </a:r>
            <a:endParaRPr lang="fr-FR" dirty="0"/>
          </a:p>
          <a:p>
            <a:pPr algn="ctr"/>
            <a:endParaRPr lang="en-US" sz="2800" dirty="0">
              <a:latin typeface="Calibri"/>
              <a:cs typeface="Calibri Light"/>
            </a:endParaRPr>
          </a:p>
        </p:txBody>
      </p:sp>
      <p:pic>
        <p:nvPicPr>
          <p:cNvPr id="4" name="Image 4" descr="Une image contenant objet, extérieur, étoile, eau&#10;&#10;Description générée avec un niveau de confiance très élevé">
            <a:extLst>
              <a:ext uri="{FF2B5EF4-FFF2-40B4-BE49-F238E27FC236}">
                <a16:creationId xmlns:a16="http://schemas.microsoft.com/office/drawing/2014/main" id="{FC3403F0-3A0F-4715-A32D-954B7DAAA681}"/>
              </a:ext>
            </a:extLst>
          </p:cNvPr>
          <p:cNvPicPr>
            <a:picLocks noChangeAspect="1"/>
          </p:cNvPicPr>
          <p:nvPr/>
        </p:nvPicPr>
        <p:blipFill>
          <a:blip r:embed="rId3"/>
          <a:stretch>
            <a:fillRect/>
          </a:stretch>
        </p:blipFill>
        <p:spPr>
          <a:xfrm>
            <a:off x="1414732" y="2902099"/>
            <a:ext cx="6691196" cy="4006039"/>
          </a:xfrm>
          <a:prstGeom prst="ellipse">
            <a:avLst/>
          </a:prstGeom>
          <a:ln>
            <a:noFill/>
          </a:ln>
          <a:effectLst>
            <a:softEdge rad="112500"/>
          </a:effectLst>
        </p:spPr>
      </p:pic>
      <p:pic>
        <p:nvPicPr>
          <p:cNvPr id="5" name="Image 5" descr="Une image contenant objet, montre&#10;&#10;Description générée avec un niveau de confiance très élevé">
            <a:extLst>
              <a:ext uri="{FF2B5EF4-FFF2-40B4-BE49-F238E27FC236}">
                <a16:creationId xmlns:a16="http://schemas.microsoft.com/office/drawing/2014/main" id="{74BCCB42-16A3-4A26-86B9-CA0D5474C5D8}"/>
              </a:ext>
            </a:extLst>
          </p:cNvPr>
          <p:cNvPicPr>
            <a:picLocks noChangeAspect="1"/>
          </p:cNvPicPr>
          <p:nvPr/>
        </p:nvPicPr>
        <p:blipFill>
          <a:blip r:embed="rId4"/>
          <a:stretch>
            <a:fillRect/>
          </a:stretch>
        </p:blipFill>
        <p:spPr>
          <a:xfrm>
            <a:off x="4179094" y="4005837"/>
            <a:ext cx="1053965" cy="1309238"/>
          </a:xfrm>
          <a:prstGeom prst="rect">
            <a:avLst/>
          </a:prstGeom>
        </p:spPr>
      </p:pic>
      <p:sp>
        <p:nvSpPr>
          <p:cNvPr id="7" name="Footer Placeholder 6"/>
          <p:cNvSpPr>
            <a:spLocks noGrp="1"/>
          </p:cNvSpPr>
          <p:nvPr>
            <p:ph type="ftr" sz="quarter" idx="11"/>
          </p:nvPr>
        </p:nvSpPr>
        <p:spPr/>
        <p:txBody>
          <a:bodyPr/>
          <a:lstStyle/>
          <a:p>
            <a:r>
              <a:rPr lang="en-US"/>
              <a:t>© Robert M L Baker, Jr., Bonnie Sue Baker, May, 2021</a:t>
            </a:r>
          </a:p>
        </p:txBody>
      </p:sp>
      <p:sp>
        <p:nvSpPr>
          <p:cNvPr id="9" name="Slide Number Placeholder 8"/>
          <p:cNvSpPr>
            <a:spLocks noGrp="1"/>
          </p:cNvSpPr>
          <p:nvPr>
            <p:ph type="sldNum" sz="quarter" idx="12"/>
          </p:nvPr>
        </p:nvSpPr>
        <p:spPr/>
        <p:txBody>
          <a:bodyPr/>
          <a:lstStyle/>
          <a:p>
            <a:fld id="{16C480A4-07C8-4F38-B3D9-68B1F6397E6A}" type="slidenum">
              <a:rPr lang="en-US" smtClean="0"/>
              <a:t>21</a:t>
            </a:fld>
            <a:endParaRPr lang="en-US"/>
          </a:p>
        </p:txBody>
      </p:sp>
    </p:spTree>
    <p:extLst>
      <p:ext uri="{BB962C8B-B14F-4D97-AF65-F5344CB8AC3E}">
        <p14:creationId xmlns:p14="http://schemas.microsoft.com/office/powerpoint/2010/main" val="18552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couteau&#10;&#10;Description générée avec un niveau de confiance très élevé">
            <a:extLst>
              <a:ext uri="{FF2B5EF4-FFF2-40B4-BE49-F238E27FC236}">
                <a16:creationId xmlns:a16="http://schemas.microsoft.com/office/drawing/2014/main" id="{880EDBA9-8E1C-428D-BB3B-74D70AB15C47}"/>
              </a:ext>
            </a:extLst>
          </p:cNvPr>
          <p:cNvPicPr>
            <a:picLocks noChangeAspect="1"/>
          </p:cNvPicPr>
          <p:nvPr/>
        </p:nvPicPr>
        <p:blipFill>
          <a:blip r:embed="rId2"/>
          <a:stretch>
            <a:fillRect/>
          </a:stretch>
        </p:blipFill>
        <p:spPr>
          <a:xfrm>
            <a:off x="2721678" y="3093447"/>
            <a:ext cx="7783810" cy="3701854"/>
          </a:xfrm>
          <a:prstGeom prst="rect">
            <a:avLst/>
          </a:prstGeom>
        </p:spPr>
      </p:pic>
      <p:sp>
        <p:nvSpPr>
          <p:cNvPr id="3" name="ZoneTexte 2">
            <a:extLst>
              <a:ext uri="{FF2B5EF4-FFF2-40B4-BE49-F238E27FC236}">
                <a16:creationId xmlns:a16="http://schemas.microsoft.com/office/drawing/2014/main" id="{4612AC4B-40B4-4BA3-8301-2E4931115EDF}"/>
              </a:ext>
            </a:extLst>
          </p:cNvPr>
          <p:cNvSpPr txBox="1"/>
          <p:nvPr/>
        </p:nvSpPr>
        <p:spPr>
          <a:xfrm>
            <a:off x="1144438" y="310550"/>
            <a:ext cx="990312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mn-lt"/>
                <a:cs typeface="+mn-lt"/>
              </a:rPr>
              <a:t> At the very beginning of our Universe the “Big Rollout” in space and time, spacetime is from the shortest length, </a:t>
            </a:r>
            <a:r>
              <a:rPr lang="en-US" sz="2400" b="1" i="1" dirty="0">
                <a:ea typeface="+mn-lt"/>
                <a:cs typeface="+mn-lt"/>
              </a:rPr>
              <a:t>Planck Length</a:t>
            </a:r>
            <a:r>
              <a:rPr lang="en-US" sz="2400" dirty="0">
                <a:ea typeface="+mn-lt"/>
                <a:cs typeface="+mn-lt"/>
              </a:rPr>
              <a:t>, (the smallest measure of length because shorter than it, quantum effects or fog dominate and it becomes meaningless to consider exact values of measurements) and the shortest meaningful measure of time, </a:t>
            </a:r>
            <a:r>
              <a:rPr lang="en-US" sz="2400" b="1" i="1" dirty="0">
                <a:ea typeface="+mn-lt"/>
                <a:cs typeface="+mn-lt"/>
              </a:rPr>
              <a:t>Planck Time</a:t>
            </a:r>
            <a:r>
              <a:rPr lang="en-US" sz="2400" b="1" dirty="0">
                <a:ea typeface="+mn-lt"/>
                <a:cs typeface="+mn-lt"/>
              </a:rPr>
              <a:t> </a:t>
            </a:r>
            <a:r>
              <a:rPr lang="en-US" sz="2400" dirty="0">
                <a:ea typeface="+mn-lt"/>
                <a:cs typeface="+mn-lt"/>
              </a:rPr>
              <a:t>(the time it would take a photon travelling at the speed of light to cross a distance equal to the </a:t>
            </a:r>
            <a:r>
              <a:rPr lang="en-US" sz="2400" i="1" dirty="0">
                <a:ea typeface="+mn-lt"/>
                <a:cs typeface="+mn-lt"/>
              </a:rPr>
              <a:t>Planck Length</a:t>
            </a:r>
            <a:r>
              <a:rPr lang="en-US" sz="2400" dirty="0">
                <a:ea typeface="+mn-lt"/>
                <a:cs typeface="+mn-lt"/>
              </a:rPr>
              <a:t>) commences.</a:t>
            </a:r>
            <a:endParaRPr lang="fr-FR" sz="2400" dirty="0"/>
          </a:p>
          <a:p>
            <a:pPr algn="ctr"/>
            <a:endParaRPr lang="en-US" sz="2800" dirty="0">
              <a:latin typeface="Calibri"/>
              <a:cs typeface="Calibri Light"/>
            </a:endParaRPr>
          </a:p>
        </p:txBody>
      </p:sp>
      <p:sp>
        <p:nvSpPr>
          <p:cNvPr id="6" name="Footer Placeholder 5"/>
          <p:cNvSpPr>
            <a:spLocks noGrp="1"/>
          </p:cNvSpPr>
          <p:nvPr>
            <p:ph type="ftr" sz="quarter" idx="11"/>
          </p:nvPr>
        </p:nvSpPr>
        <p:spPr/>
        <p:txBody>
          <a:bodyPr/>
          <a:lstStyle/>
          <a:p>
            <a:r>
              <a:rPr lang="en-US" dirty="0"/>
              <a:t>Baker, May, 2021</a:t>
            </a:r>
          </a:p>
        </p:txBody>
      </p:sp>
      <p:sp>
        <p:nvSpPr>
          <p:cNvPr id="7" name="Slide Number Placeholder 6"/>
          <p:cNvSpPr>
            <a:spLocks noGrp="1"/>
          </p:cNvSpPr>
          <p:nvPr>
            <p:ph type="sldNum" sz="quarter" idx="12"/>
          </p:nvPr>
        </p:nvSpPr>
        <p:spPr/>
        <p:txBody>
          <a:bodyPr/>
          <a:lstStyle/>
          <a:p>
            <a:fld id="{16C480A4-07C8-4F38-B3D9-68B1F6397E6A}" type="slidenum">
              <a:rPr lang="en-US" smtClean="0"/>
              <a:t>22</a:t>
            </a:fld>
            <a:endParaRPr lang="en-US"/>
          </a:p>
        </p:txBody>
      </p:sp>
    </p:spTree>
    <p:extLst>
      <p:ext uri="{BB962C8B-B14F-4D97-AF65-F5344CB8AC3E}">
        <p14:creationId xmlns:p14="http://schemas.microsoft.com/office/powerpoint/2010/main" val="10926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FA488F4-AD07-4EEC-A7A9-4FA6C6DEB61A}"/>
              </a:ext>
            </a:extLst>
          </p:cNvPr>
          <p:cNvSpPr txBox="1"/>
          <p:nvPr/>
        </p:nvSpPr>
        <p:spPr>
          <a:xfrm>
            <a:off x="727494" y="78657"/>
            <a:ext cx="10722632"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mn-lt"/>
                <a:cs typeface="+mn-lt"/>
              </a:rPr>
              <a:t>Started out like a tiny newborn  baby One Planck Time Old and </a:t>
            </a:r>
            <a:endParaRPr lang="fr-FR" sz="2400" dirty="0">
              <a:ea typeface="+mn-lt"/>
              <a:cs typeface="+mn-lt"/>
            </a:endParaRPr>
          </a:p>
          <a:p>
            <a:pPr algn="ctr"/>
            <a:r>
              <a:rPr lang="en-US" sz="2400" b="1" dirty="0">
                <a:ea typeface="+mn-lt"/>
                <a:cs typeface="+mn-lt"/>
              </a:rPr>
              <a:t>One Planck Length Long.</a:t>
            </a:r>
            <a:endParaRPr lang="fr-FR" sz="2400" dirty="0">
              <a:ea typeface="+mn-lt"/>
              <a:cs typeface="+mn-lt"/>
            </a:endParaRPr>
          </a:p>
          <a:p>
            <a:pPr algn="ctr"/>
            <a:endParaRPr lang="en-US" sz="2800" b="1" dirty="0">
              <a:ea typeface="+mn-lt"/>
              <a:cs typeface="+mn-lt"/>
            </a:endParaRPr>
          </a:p>
          <a:p>
            <a:pPr algn="ctr"/>
            <a:r>
              <a:rPr lang="en-US" sz="2000" dirty="0">
                <a:ea typeface="+mn-lt"/>
                <a:cs typeface="+mn-lt"/>
              </a:rPr>
              <a:t>To me, and a very few others, introducing a completely fictitious new and totally unobserved “Dark Matter” is “silly”. As Einstein stated </a:t>
            </a:r>
            <a:r>
              <a:rPr lang="en-US" sz="2000" i="1" dirty="0">
                <a:ea typeface="+mn-lt"/>
                <a:cs typeface="+mn-lt"/>
              </a:rPr>
              <a:t>“The only element in the universe more common </a:t>
            </a:r>
            <a:endParaRPr lang="fr-FR" sz="2000" dirty="0">
              <a:ea typeface="+mn-lt"/>
              <a:cs typeface="+mn-lt"/>
            </a:endParaRPr>
          </a:p>
          <a:p>
            <a:pPr algn="ctr"/>
            <a:r>
              <a:rPr lang="en-US" sz="2000" i="1" dirty="0">
                <a:ea typeface="+mn-lt"/>
                <a:cs typeface="+mn-lt"/>
              </a:rPr>
              <a:t>than hydrogen is stupidity.”</a:t>
            </a:r>
            <a:endParaRPr lang="fr-FR" sz="2000" dirty="0">
              <a:ea typeface="+mn-lt"/>
              <a:cs typeface="+mn-lt"/>
            </a:endParaRPr>
          </a:p>
          <a:p>
            <a:pPr algn="ctr"/>
            <a:r>
              <a:rPr lang="en-US" sz="2000" dirty="0">
                <a:ea typeface="+mn-lt"/>
                <a:cs typeface="+mn-lt"/>
              </a:rPr>
              <a:t> </a:t>
            </a:r>
            <a:br>
              <a:rPr lang="en-US" sz="2000" dirty="0">
                <a:ea typeface="+mn-lt"/>
                <a:cs typeface="+mn-lt"/>
              </a:rPr>
            </a:br>
            <a:r>
              <a:rPr lang="en-US" sz="2000" dirty="0">
                <a:ea typeface="+mn-lt"/>
                <a:cs typeface="+mn-lt"/>
              </a:rPr>
              <a:t> Comparing  a newborn baby to our Universe’s beginning is not silly. Newborn babies start out shaking and crying (like the baby was in the quantum-mechanical “fog”) and  as  they mature their dimensions grow. As they pass adulthood they slow down, much as I propose our Universe slows down!</a:t>
            </a:r>
            <a:endParaRPr lang="fr-FR" sz="2000" dirty="0">
              <a:cs typeface="Calibri"/>
            </a:endParaRPr>
          </a:p>
          <a:p>
            <a:pPr algn="ctr"/>
            <a:endParaRPr lang="en-US" sz="2400" dirty="0">
              <a:cs typeface="Calibri"/>
            </a:endParaRPr>
          </a:p>
          <a:p>
            <a:pPr algn="ctr"/>
            <a:endParaRPr lang="en-US" sz="2800" dirty="0">
              <a:latin typeface="Calibri"/>
              <a:cs typeface="Calibri Light"/>
            </a:endParaRPr>
          </a:p>
        </p:txBody>
      </p:sp>
      <p:pic>
        <p:nvPicPr>
          <p:cNvPr id="4" name="Image 4" descr="Une image contenant intérieur, bébé, pose, personne&#10;&#10;Description générée avec un niveau de confiance très élevé">
            <a:extLst>
              <a:ext uri="{FF2B5EF4-FFF2-40B4-BE49-F238E27FC236}">
                <a16:creationId xmlns:a16="http://schemas.microsoft.com/office/drawing/2014/main" id="{EBE6F0F8-C5A3-47E5-BDFF-0C445866E907}"/>
              </a:ext>
            </a:extLst>
          </p:cNvPr>
          <p:cNvPicPr>
            <a:picLocks noChangeAspect="1"/>
          </p:cNvPicPr>
          <p:nvPr/>
        </p:nvPicPr>
        <p:blipFill>
          <a:blip r:embed="rId2"/>
          <a:stretch>
            <a:fillRect/>
          </a:stretch>
        </p:blipFill>
        <p:spPr>
          <a:xfrm>
            <a:off x="4464260" y="3599013"/>
            <a:ext cx="3263479" cy="3196804"/>
          </a:xfrm>
          <a:prstGeom prst="ellipse">
            <a:avLst/>
          </a:prstGeom>
          <a:ln>
            <a:noFill/>
          </a:ln>
          <a:effectLst>
            <a:softEdge rad="112500"/>
          </a:effectLst>
        </p:spPr>
      </p:pic>
      <p:sp>
        <p:nvSpPr>
          <p:cNvPr id="6" name="Footer Placeholder 5"/>
          <p:cNvSpPr>
            <a:spLocks noGrp="1"/>
          </p:cNvSpPr>
          <p:nvPr>
            <p:ph type="ftr" sz="quarter" idx="11"/>
          </p:nvPr>
        </p:nvSpPr>
        <p:spPr/>
        <p:txBody>
          <a:bodyPr/>
          <a:lstStyle/>
          <a:p>
            <a:r>
              <a:rPr lang="en-US"/>
              <a:t>© Robert M L Baker, Jr., Bonnie Sue Baker, May, 2021</a:t>
            </a:r>
          </a:p>
        </p:txBody>
      </p:sp>
      <p:sp>
        <p:nvSpPr>
          <p:cNvPr id="7" name="Slide Number Placeholder 6"/>
          <p:cNvSpPr>
            <a:spLocks noGrp="1"/>
          </p:cNvSpPr>
          <p:nvPr>
            <p:ph type="sldNum" sz="quarter" idx="12"/>
          </p:nvPr>
        </p:nvSpPr>
        <p:spPr/>
        <p:txBody>
          <a:bodyPr/>
          <a:lstStyle/>
          <a:p>
            <a:fld id="{16C480A4-07C8-4F38-B3D9-68B1F6397E6A}" type="slidenum">
              <a:rPr lang="en-US" smtClean="0"/>
              <a:t>23</a:t>
            </a:fld>
            <a:endParaRPr lang="en-US"/>
          </a:p>
        </p:txBody>
      </p:sp>
    </p:spTree>
    <p:extLst>
      <p:ext uri="{BB962C8B-B14F-4D97-AF65-F5344CB8AC3E}">
        <p14:creationId xmlns:p14="http://schemas.microsoft.com/office/powerpoint/2010/main" val="36866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BB94D71-7D28-4DE3-A551-904EDF18C417}"/>
              </a:ext>
            </a:extLst>
          </p:cNvPr>
          <p:cNvSpPr txBox="1"/>
          <p:nvPr/>
        </p:nvSpPr>
        <p:spPr>
          <a:xfrm>
            <a:off x="1144438" y="626852"/>
            <a:ext cx="990312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mn-lt"/>
                <a:cs typeface="+mn-lt"/>
              </a:rPr>
              <a:t>Who shakes and we give it a rattle!</a:t>
            </a:r>
            <a:br>
              <a:rPr lang="en-US" sz="2400">
                <a:ea typeface="+mn-lt"/>
                <a:cs typeface="+mn-lt"/>
              </a:rPr>
            </a:br>
            <a:r>
              <a:rPr lang="en-US" sz="2400">
                <a:ea typeface="+mn-lt"/>
                <a:cs typeface="+mn-lt"/>
              </a:rPr>
              <a:t> (I gave the first public presentation of my concept as an invited Poster Presentation at The Annual Meeting of the American Association for the Advancement of Science (AAAS) in Austin, Texas, on Sunday, February 18</a:t>
            </a:r>
            <a:r>
              <a:rPr lang="en-US" sz="2400" baseline="30000">
                <a:ea typeface="+mn-lt"/>
                <a:cs typeface="+mn-lt"/>
              </a:rPr>
              <a:t>th</a:t>
            </a:r>
            <a:r>
              <a:rPr lang="en-US" sz="2400">
                <a:ea typeface="+mn-lt"/>
                <a:cs typeface="+mn-lt"/>
              </a:rPr>
              <a:t>, 2018, after  a session on Dark Matter Detectors.)</a:t>
            </a:r>
            <a:endParaRPr lang="fr-FR" sz="2400"/>
          </a:p>
          <a:p>
            <a:pPr algn="ctr"/>
            <a:endParaRPr lang="en-US" sz="2800" b="1">
              <a:cs typeface="Calibri"/>
            </a:endParaRPr>
          </a:p>
          <a:p>
            <a:pPr algn="ctr"/>
            <a:endParaRPr lang="en-US" sz="2400">
              <a:cs typeface="Calibri"/>
            </a:endParaRPr>
          </a:p>
          <a:p>
            <a:pPr algn="ctr"/>
            <a:endParaRPr lang="en-US" sz="2800">
              <a:latin typeface="Calibri"/>
              <a:cs typeface="Calibri Light"/>
            </a:endParaRPr>
          </a:p>
        </p:txBody>
      </p:sp>
      <p:pic>
        <p:nvPicPr>
          <p:cNvPr id="5" name="Image 5" descr="Une image contenant personne, intérieur, tenant, main&#10;&#10;Description générée avec un niveau de confiance très élevé">
            <a:extLst>
              <a:ext uri="{FF2B5EF4-FFF2-40B4-BE49-F238E27FC236}">
                <a16:creationId xmlns:a16="http://schemas.microsoft.com/office/drawing/2014/main" id="{5D979C4F-1024-47AB-AF60-1A7E072B1D9F}"/>
              </a:ext>
            </a:extLst>
          </p:cNvPr>
          <p:cNvPicPr>
            <a:picLocks noChangeAspect="1"/>
          </p:cNvPicPr>
          <p:nvPr/>
        </p:nvPicPr>
        <p:blipFill>
          <a:blip r:embed="rId2"/>
          <a:stretch>
            <a:fillRect/>
          </a:stretch>
        </p:blipFill>
        <p:spPr>
          <a:xfrm>
            <a:off x="4377065" y="2990721"/>
            <a:ext cx="3439782" cy="3497292"/>
          </a:xfrm>
          <a:prstGeom prst="ellipse">
            <a:avLst/>
          </a:prstGeom>
          <a:ln>
            <a:noFill/>
          </a:ln>
          <a:effectLst>
            <a:softEdge rad="112500"/>
          </a:effectLst>
        </p:spPr>
      </p:pic>
      <p:sp>
        <p:nvSpPr>
          <p:cNvPr id="6" name="Footer Placeholder 5"/>
          <p:cNvSpPr>
            <a:spLocks noGrp="1"/>
          </p:cNvSpPr>
          <p:nvPr>
            <p:ph type="ftr" sz="quarter" idx="11"/>
          </p:nvPr>
        </p:nvSpPr>
        <p:spPr/>
        <p:txBody>
          <a:bodyPr/>
          <a:lstStyle/>
          <a:p>
            <a:r>
              <a:rPr lang="en-US"/>
              <a:t>© Robert M L Baker, Jr., Bonnie Sue Baker, May, 2021</a:t>
            </a:r>
          </a:p>
        </p:txBody>
      </p:sp>
      <p:sp>
        <p:nvSpPr>
          <p:cNvPr id="7" name="Slide Number Placeholder 6"/>
          <p:cNvSpPr>
            <a:spLocks noGrp="1"/>
          </p:cNvSpPr>
          <p:nvPr>
            <p:ph type="sldNum" sz="quarter" idx="12"/>
          </p:nvPr>
        </p:nvSpPr>
        <p:spPr/>
        <p:txBody>
          <a:bodyPr/>
          <a:lstStyle/>
          <a:p>
            <a:fld id="{16C480A4-07C8-4F38-B3D9-68B1F6397E6A}" type="slidenum">
              <a:rPr lang="en-US" smtClean="0"/>
              <a:t>24</a:t>
            </a:fld>
            <a:endParaRPr lang="en-US"/>
          </a:p>
        </p:txBody>
      </p:sp>
    </p:spTree>
    <p:extLst>
      <p:ext uri="{BB962C8B-B14F-4D97-AF65-F5344CB8AC3E}">
        <p14:creationId xmlns:p14="http://schemas.microsoft.com/office/powerpoint/2010/main" val="132519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descr="Une image contenant eau, noir, parapluie, rue&#10;&#10;Description générée avec un niveau de confiance très élevé">
            <a:extLst>
              <a:ext uri="{FF2B5EF4-FFF2-40B4-BE49-F238E27FC236}">
                <a16:creationId xmlns:a16="http://schemas.microsoft.com/office/drawing/2014/main" id="{7F58170C-FF49-4BBA-933C-1FA63C93AF06}"/>
              </a:ext>
            </a:extLst>
          </p:cNvPr>
          <p:cNvPicPr>
            <a:picLocks noChangeAspect="1"/>
          </p:cNvPicPr>
          <p:nvPr/>
        </p:nvPicPr>
        <p:blipFill>
          <a:blip r:embed="rId4"/>
          <a:stretch>
            <a:fillRect/>
          </a:stretch>
        </p:blipFill>
        <p:spPr>
          <a:xfrm>
            <a:off x="7605756" y="282005"/>
            <a:ext cx="4037162" cy="2196011"/>
          </a:xfrm>
          <a:prstGeom prst="rect">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ZoneTexte 3">
            <a:extLst>
              <a:ext uri="{FF2B5EF4-FFF2-40B4-BE49-F238E27FC236}">
                <a16:creationId xmlns:a16="http://schemas.microsoft.com/office/drawing/2014/main" id="{F339C21F-3BE5-4DA0-A7FA-778E9F5FE998}"/>
              </a:ext>
            </a:extLst>
          </p:cNvPr>
          <p:cNvSpPr txBox="1"/>
          <p:nvPr/>
        </p:nvSpPr>
        <p:spPr>
          <a:xfrm>
            <a:off x="7167247" y="3429000"/>
            <a:ext cx="491418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latin typeface="Calibri"/>
                <a:ea typeface="+mj-ea"/>
                <a:cs typeface="Calibri"/>
              </a:rPr>
              <a:t>Shake Rattle and Roll! </a:t>
            </a:r>
            <a:br>
              <a:rPr lang="en-US" sz="4400" dirty="0">
                <a:latin typeface="Calibri"/>
                <a:ea typeface="+mj-ea"/>
                <a:cs typeface="+mj-cs"/>
              </a:rPr>
            </a:br>
            <a:r>
              <a:rPr lang="en-US" sz="4400" dirty="0">
                <a:latin typeface="Calibri"/>
                <a:ea typeface="+mj-ea"/>
                <a:cs typeface="Calibri"/>
              </a:rPr>
              <a:t>Bill Haley and his Comets</a:t>
            </a:r>
            <a:r>
              <a:rPr lang="en-US" sz="4400" dirty="0">
                <a:latin typeface="Calibri Light"/>
                <a:ea typeface="+mj-ea"/>
                <a:cs typeface="+mj-cs"/>
              </a:rPr>
              <a:t> </a:t>
            </a:r>
            <a:endParaRPr lang="en-US" sz="4400" dirty="0">
              <a:latin typeface="Calibri Light"/>
              <a:ea typeface="+mj-ea"/>
              <a:cs typeface="Calibri Light"/>
            </a:endParaRPr>
          </a:p>
        </p:txBody>
      </p:sp>
      <p:sp>
        <p:nvSpPr>
          <p:cNvPr id="6" name="ZoneTexte 5">
            <a:extLst>
              <a:ext uri="{FF2B5EF4-FFF2-40B4-BE49-F238E27FC236}">
                <a16:creationId xmlns:a16="http://schemas.microsoft.com/office/drawing/2014/main" id="{22AB88B1-2FC4-4F8D-888F-183C169C362A}"/>
              </a:ext>
            </a:extLst>
          </p:cNvPr>
          <p:cNvSpPr txBox="1"/>
          <p:nvPr/>
        </p:nvSpPr>
        <p:spPr>
          <a:xfrm>
            <a:off x="392623" y="1416187"/>
            <a:ext cx="2805043"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ea typeface="+mn-lt"/>
                <a:cs typeface="+mn-lt"/>
              </a:rPr>
              <a:t>AND IT ROLLS OUT!!!!</a:t>
            </a:r>
            <a:endParaRPr lang="fr-FR"/>
          </a:p>
        </p:txBody>
      </p:sp>
      <p:pic>
        <p:nvPicPr>
          <p:cNvPr id="2" name="shake-rattle-and-roll-bonnie-sue-baker-and-robert-ml-baker">
            <a:hlinkClick r:id="" action="ppaction://media"/>
            <a:extLst>
              <a:ext uri="{FF2B5EF4-FFF2-40B4-BE49-F238E27FC236}">
                <a16:creationId xmlns:a16="http://schemas.microsoft.com/office/drawing/2014/main" id="{0B095573-3C90-41AB-9AFF-C6B7F03F02A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648147" y="253869"/>
            <a:ext cx="3507128" cy="622976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Footer Placeholder 7"/>
          <p:cNvSpPr>
            <a:spLocks noGrp="1"/>
          </p:cNvSpPr>
          <p:nvPr>
            <p:ph type="ftr" sz="quarter" idx="11"/>
          </p:nvPr>
        </p:nvSpPr>
        <p:spPr/>
        <p:txBody>
          <a:bodyPr/>
          <a:lstStyle/>
          <a:p>
            <a:r>
              <a:rPr lang="en-US"/>
              <a:t>© Robert M L Baker, Jr., Bonnie Sue Baker, May, 2021</a:t>
            </a:r>
          </a:p>
        </p:txBody>
      </p:sp>
      <p:sp>
        <p:nvSpPr>
          <p:cNvPr id="9" name="Slide Number Placeholder 8"/>
          <p:cNvSpPr>
            <a:spLocks noGrp="1"/>
          </p:cNvSpPr>
          <p:nvPr>
            <p:ph type="sldNum" sz="quarter" idx="12"/>
          </p:nvPr>
        </p:nvSpPr>
        <p:spPr/>
        <p:txBody>
          <a:bodyPr/>
          <a:lstStyle/>
          <a:p>
            <a:fld id="{16C480A4-07C8-4F38-B3D9-68B1F6397E6A}" type="slidenum">
              <a:rPr lang="en-US" smtClean="0"/>
              <a:t>25</a:t>
            </a:fld>
            <a:endParaRPr lang="en-US"/>
          </a:p>
        </p:txBody>
      </p:sp>
    </p:spTree>
    <p:extLst>
      <p:ext uri="{BB962C8B-B14F-4D97-AF65-F5344CB8AC3E}">
        <p14:creationId xmlns:p14="http://schemas.microsoft.com/office/powerpoint/2010/main" val="17677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45719"/>
          </a:xfrm>
        </p:spPr>
        <p:txBody>
          <a:bodyPr>
            <a:normAutofit fontScale="90000"/>
          </a:bodyPr>
          <a:lstStyle/>
          <a:p>
            <a:pPr algn="ctr"/>
            <a:r>
              <a:rPr lang="en-US" b="1" dirty="0"/>
              <a:t>FOR YOUR CONSIDERATION</a:t>
            </a:r>
          </a:p>
        </p:txBody>
      </p:sp>
      <p:sp>
        <p:nvSpPr>
          <p:cNvPr id="3" name="Text Placeholder 2"/>
          <p:cNvSpPr>
            <a:spLocks noGrp="1"/>
          </p:cNvSpPr>
          <p:nvPr>
            <p:ph type="body" idx="1"/>
          </p:nvPr>
        </p:nvSpPr>
        <p:spPr>
          <a:xfrm>
            <a:off x="949036" y="2748310"/>
            <a:ext cx="10515600" cy="3259394"/>
          </a:xfrm>
        </p:spPr>
        <p:txBody>
          <a:bodyPr>
            <a:normAutofit/>
          </a:bodyPr>
          <a:lstStyle/>
          <a:p>
            <a:r>
              <a:rPr lang="en-US" sz="2800" dirty="0"/>
              <a:t>It is my hope that you will profit from this presentation. That you will understand the concept of the slowdown of the speed of time and the growth of space as spacetime rolls out. That there is no requirement for Dark Matter and Dark Energy – neither of which have been observed. And, finally that the study of the growth of our tiny “baby” Universe can best be studied by means of the detection of very high-frequency gravitational waves. Certainly my theory will be proved or falsified by that detection. </a:t>
            </a:r>
          </a:p>
        </p:txBody>
      </p:sp>
      <p:sp>
        <p:nvSpPr>
          <p:cNvPr id="4" name="Footer Placeholder 3"/>
          <p:cNvSpPr>
            <a:spLocks noGrp="1"/>
          </p:cNvSpPr>
          <p:nvPr>
            <p:ph type="ftr" sz="quarter" idx="11"/>
          </p:nvPr>
        </p:nvSpPr>
        <p:spPr/>
        <p:txBody>
          <a:bodyPr/>
          <a:lstStyle/>
          <a:p>
            <a:r>
              <a:rPr lang="en-US"/>
              <a:t>© Robert M L Baker, Jr., Bonnie Sue Baker, May, 2021</a:t>
            </a:r>
          </a:p>
        </p:txBody>
      </p:sp>
      <p:sp>
        <p:nvSpPr>
          <p:cNvPr id="5" name="Slide Number Placeholder 4"/>
          <p:cNvSpPr>
            <a:spLocks noGrp="1"/>
          </p:cNvSpPr>
          <p:nvPr>
            <p:ph type="sldNum" sz="quarter" idx="12"/>
          </p:nvPr>
        </p:nvSpPr>
        <p:spPr/>
        <p:txBody>
          <a:bodyPr/>
          <a:lstStyle/>
          <a:p>
            <a:fld id="{433CB8DC-137F-4166-AC0F-A023E430B03C}" type="slidenum">
              <a:rPr lang="en-US" smtClean="0"/>
              <a:t>26</a:t>
            </a:fld>
            <a:endParaRPr lang="en-US"/>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pic>
        <p:nvPicPr>
          <p:cNvPr id="7" name="slide 2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74249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544"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descr="Une image contenant objet, horloge, blanc, grand&#10;&#10;Description générée avec un niveau de confiance très élevé">
            <a:extLst>
              <a:ext uri="{FF2B5EF4-FFF2-40B4-BE49-F238E27FC236}">
                <a16:creationId xmlns:a16="http://schemas.microsoft.com/office/drawing/2014/main" id="{8C910F78-9A17-48F6-A63C-3C786D5F9A51}"/>
              </a:ext>
            </a:extLst>
          </p:cNvPr>
          <p:cNvPicPr>
            <a:picLocks noChangeAspect="1"/>
          </p:cNvPicPr>
          <p:nvPr/>
        </p:nvPicPr>
        <p:blipFill>
          <a:blip r:embed="rId2"/>
          <a:stretch>
            <a:fillRect/>
          </a:stretch>
        </p:blipFill>
        <p:spPr>
          <a:xfrm>
            <a:off x="5505500" y="3218304"/>
            <a:ext cx="1195375" cy="11977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ZoneTexte 2">
            <a:extLst>
              <a:ext uri="{FF2B5EF4-FFF2-40B4-BE49-F238E27FC236}">
                <a16:creationId xmlns:a16="http://schemas.microsoft.com/office/drawing/2014/main" id="{CA6F8EC4-740B-4963-B929-DC2EEFA3D8C2}"/>
              </a:ext>
            </a:extLst>
          </p:cNvPr>
          <p:cNvSpPr txBox="1"/>
          <p:nvPr/>
        </p:nvSpPr>
        <p:spPr>
          <a:xfrm>
            <a:off x="1604514" y="569343"/>
            <a:ext cx="8982972"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ea typeface="+mn-lt"/>
                <a:cs typeface="+mn-lt"/>
              </a:rPr>
              <a:t>Since the dawn of civilization on Earth, “time” has been an essential concern of humanity. Einstein proposed a revolutionary concept that time need not move uniformly and regularly, but that its “rate” could appear to change!</a:t>
            </a:r>
            <a:endParaRPr lang="fr-FR">
              <a:cs typeface="Calibri" panose="020F0502020204030204"/>
            </a:endParaRPr>
          </a:p>
          <a:p>
            <a:pPr algn="ctr"/>
            <a:endParaRPr lang="en-US" sz="2800">
              <a:latin typeface="Calibri"/>
              <a:cs typeface="Calibri Light"/>
            </a:endParaRPr>
          </a:p>
          <a:p>
            <a:endParaRPr lang="en-US" sz="2800">
              <a:latin typeface="Calibri Light"/>
              <a:cs typeface="Calibri Light"/>
            </a:endParaRPr>
          </a:p>
          <a:p>
            <a:endParaRPr lang="en-US" sz="2800">
              <a:solidFill>
                <a:srgbClr val="000000"/>
              </a:solidFill>
              <a:latin typeface="Calibri Light"/>
              <a:ea typeface="+mn-lt"/>
              <a:cs typeface="Calibri Light"/>
            </a:endParaRPr>
          </a:p>
          <a:p>
            <a:pPr algn="ctr"/>
            <a:endParaRPr lang="en-US" sz="4800">
              <a:solidFill>
                <a:srgbClr val="5B9BD5"/>
              </a:solidFill>
              <a:ea typeface="+mn-lt"/>
              <a:cs typeface="+mn-lt"/>
            </a:endParaRPr>
          </a:p>
          <a:p>
            <a:endParaRPr lang="en-US" sz="2800">
              <a:latin typeface="Calibri Light"/>
              <a:cs typeface="Calibri Light"/>
            </a:endParaRPr>
          </a:p>
        </p:txBody>
      </p:sp>
      <p:pic>
        <p:nvPicPr>
          <p:cNvPr id="4" name="Image 4" descr="Une image contenant objet, horloge, photo, différent&#10;&#10;Description générée avec un niveau de confiance très élevé">
            <a:extLst>
              <a:ext uri="{FF2B5EF4-FFF2-40B4-BE49-F238E27FC236}">
                <a16:creationId xmlns:a16="http://schemas.microsoft.com/office/drawing/2014/main" id="{E4DCA472-25E9-4FAA-B834-C3C9F2B72D4E}"/>
              </a:ext>
            </a:extLst>
          </p:cNvPr>
          <p:cNvPicPr>
            <a:picLocks noChangeAspect="1"/>
          </p:cNvPicPr>
          <p:nvPr/>
        </p:nvPicPr>
        <p:blipFill>
          <a:blip r:embed="rId3"/>
          <a:stretch>
            <a:fillRect/>
          </a:stretch>
        </p:blipFill>
        <p:spPr>
          <a:xfrm>
            <a:off x="3473570" y="2181456"/>
            <a:ext cx="5259236" cy="44791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Footer Placeholder 6"/>
          <p:cNvSpPr>
            <a:spLocks noGrp="1"/>
          </p:cNvSpPr>
          <p:nvPr>
            <p:ph type="ftr" sz="quarter" idx="11"/>
          </p:nvPr>
        </p:nvSpPr>
        <p:spPr/>
        <p:txBody>
          <a:bodyPr/>
          <a:lstStyle/>
          <a:p>
            <a:r>
              <a:rPr lang="en-US"/>
              <a:t>© Robert M L Baker, Jr., Bonnie Sue Baker, May, 2021</a:t>
            </a:r>
          </a:p>
        </p:txBody>
      </p:sp>
      <p:sp>
        <p:nvSpPr>
          <p:cNvPr id="8" name="Slide Number Placeholder 7"/>
          <p:cNvSpPr>
            <a:spLocks noGrp="1"/>
          </p:cNvSpPr>
          <p:nvPr>
            <p:ph type="sldNum" sz="quarter" idx="12"/>
          </p:nvPr>
        </p:nvSpPr>
        <p:spPr/>
        <p:txBody>
          <a:bodyPr/>
          <a:lstStyle/>
          <a:p>
            <a:fld id="{16C480A4-07C8-4F38-B3D9-68B1F6397E6A}" type="slidenum">
              <a:rPr lang="en-US" smtClean="0"/>
              <a:t>3</a:t>
            </a:fld>
            <a:endParaRPr lang="en-US"/>
          </a:p>
        </p:txBody>
      </p:sp>
    </p:spTree>
    <p:extLst>
      <p:ext uri="{BB962C8B-B14F-4D97-AF65-F5344CB8AC3E}">
        <p14:creationId xmlns:p14="http://schemas.microsoft.com/office/powerpoint/2010/main" val="323229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4" descr="Une image contenant horloge, objet, blanc&#10;&#10;Description générée avec un niveau de confiance très élevé">
            <a:extLst>
              <a:ext uri="{FF2B5EF4-FFF2-40B4-BE49-F238E27FC236}">
                <a16:creationId xmlns:a16="http://schemas.microsoft.com/office/drawing/2014/main" id="{FCB981E1-1215-4383-AB14-9F41B952865C}"/>
              </a:ext>
            </a:extLst>
          </p:cNvPr>
          <p:cNvPicPr>
            <a:picLocks noChangeAspect="1"/>
          </p:cNvPicPr>
          <p:nvPr/>
        </p:nvPicPr>
        <p:blipFill>
          <a:blip r:embed="rId3"/>
          <a:stretch>
            <a:fillRect/>
          </a:stretch>
        </p:blipFill>
        <p:spPr>
          <a:xfrm>
            <a:off x="6090247" y="3433510"/>
            <a:ext cx="126521" cy="120375"/>
          </a:xfrm>
          <a:prstGeom prst="ellipse">
            <a:avLst/>
          </a:prstGeom>
          <a:ln>
            <a:noFill/>
          </a:ln>
          <a:effectLst>
            <a:softEdge rad="112500"/>
          </a:effectLst>
        </p:spPr>
      </p:pic>
      <p:sp>
        <p:nvSpPr>
          <p:cNvPr id="4" name="ZoneTexte 3">
            <a:extLst>
              <a:ext uri="{FF2B5EF4-FFF2-40B4-BE49-F238E27FC236}">
                <a16:creationId xmlns:a16="http://schemas.microsoft.com/office/drawing/2014/main" id="{446DDA48-E147-4D24-A728-8E6E11D0B53C}"/>
              </a:ext>
            </a:extLst>
          </p:cNvPr>
          <p:cNvSpPr txBox="1"/>
          <p:nvPr/>
        </p:nvSpPr>
        <p:spPr>
          <a:xfrm>
            <a:off x="842514" y="339306"/>
            <a:ext cx="1052134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000">
                <a:ea typeface="+mn-lt"/>
                <a:cs typeface="+mn-lt"/>
              </a:rPr>
              <a:t>Suppose,  as a Working Hypothesis, Time Moved Really </a:t>
            </a:r>
            <a:r>
              <a:rPr lang="fr-FR" sz="3000" b="1">
                <a:solidFill>
                  <a:srgbClr val="FF0000"/>
                </a:solidFill>
                <a:ea typeface="+mn-lt"/>
                <a:cs typeface="+mn-lt"/>
              </a:rPr>
              <a:t>FAST</a:t>
            </a:r>
            <a:r>
              <a:rPr lang="fr-FR" sz="3000">
                <a:ea typeface="+mn-lt"/>
                <a:cs typeface="+mn-lt"/>
              </a:rPr>
              <a:t> relative to today’s clocks in the very Beginning of our Universe</a:t>
            </a:r>
            <a:endParaRPr lang="fr-FR"/>
          </a:p>
          <a:p>
            <a:endParaRPr lang="fr-FR" sz="3000">
              <a:cs typeface="Calibri"/>
            </a:endParaRPr>
          </a:p>
        </p:txBody>
      </p:sp>
      <p:sp>
        <p:nvSpPr>
          <p:cNvPr id="5" name="ZoneTexte 4">
            <a:extLst>
              <a:ext uri="{FF2B5EF4-FFF2-40B4-BE49-F238E27FC236}">
                <a16:creationId xmlns:a16="http://schemas.microsoft.com/office/drawing/2014/main" id="{E5132B80-7C23-4D2F-99CA-9CB09D4C881B}"/>
              </a:ext>
            </a:extLst>
          </p:cNvPr>
          <p:cNvSpPr txBox="1"/>
          <p:nvPr/>
        </p:nvSpPr>
        <p:spPr>
          <a:xfrm>
            <a:off x="1388854" y="5853759"/>
            <a:ext cx="94286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dirty="0">
                <a:ea typeface="+mn-lt"/>
                <a:cs typeface="+mn-lt"/>
              </a:rPr>
              <a:t>Note that if a clock (time) moves fast, then the seconds, minutes, hours, days and years are shorter! Let us </a:t>
            </a:r>
            <a:r>
              <a:rPr lang="fr-FR" sz="2400" dirty="0" err="1">
                <a:ea typeface="+mn-lt"/>
                <a:cs typeface="+mn-lt"/>
              </a:rPr>
              <a:t>see</a:t>
            </a:r>
            <a:r>
              <a:rPr lang="fr-FR" sz="2400" dirty="0">
                <a:ea typeface="+mn-lt"/>
                <a:cs typeface="+mn-lt"/>
              </a:rPr>
              <a:t> how our Universe has </a:t>
            </a:r>
            <a:r>
              <a:rPr lang="fr-FR" sz="2400" dirty="0" err="1">
                <a:ea typeface="+mn-lt"/>
                <a:cs typeface="+mn-lt"/>
              </a:rPr>
              <a:t>progressed</a:t>
            </a:r>
            <a:endParaRPr lang="fr-FR" sz="2400" dirty="0">
              <a:cs typeface="Calibri" panose="020F0502020204030204"/>
            </a:endParaRPr>
          </a:p>
        </p:txBody>
      </p:sp>
      <p:pic>
        <p:nvPicPr>
          <p:cNvPr id="7" name="Image 2" descr="Une image contenant objet, horloge, blanc, grand&#10;&#10;Description générée avec un niveau de confiance très élevé">
            <a:extLst>
              <a:ext uri="{FF2B5EF4-FFF2-40B4-BE49-F238E27FC236}">
                <a16:creationId xmlns:a16="http://schemas.microsoft.com/office/drawing/2014/main" id="{02C8A5B1-FB32-40D7-832A-4D92EDEF183A}"/>
              </a:ext>
            </a:extLst>
          </p:cNvPr>
          <p:cNvPicPr>
            <a:picLocks noChangeAspect="1"/>
          </p:cNvPicPr>
          <p:nvPr/>
        </p:nvPicPr>
        <p:blipFill>
          <a:blip r:embed="rId4"/>
          <a:stretch>
            <a:fillRect/>
          </a:stretch>
        </p:blipFill>
        <p:spPr>
          <a:xfrm>
            <a:off x="4527840" y="2111248"/>
            <a:ext cx="3136317" cy="31530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ooter Placeholder 7"/>
          <p:cNvSpPr>
            <a:spLocks noGrp="1"/>
          </p:cNvSpPr>
          <p:nvPr>
            <p:ph type="ftr" sz="quarter" idx="11"/>
          </p:nvPr>
        </p:nvSpPr>
        <p:spPr/>
        <p:txBody>
          <a:bodyPr/>
          <a:lstStyle/>
          <a:p>
            <a:r>
              <a:rPr lang="en-US"/>
              <a:t>© Robert M L Baker, Jr., Bonnie Sue Baker, May, 2021</a:t>
            </a:r>
          </a:p>
        </p:txBody>
      </p:sp>
      <p:sp>
        <p:nvSpPr>
          <p:cNvPr id="9" name="Slide Number Placeholder 8"/>
          <p:cNvSpPr>
            <a:spLocks noGrp="1"/>
          </p:cNvSpPr>
          <p:nvPr>
            <p:ph type="sldNum" sz="quarter" idx="12"/>
          </p:nvPr>
        </p:nvSpPr>
        <p:spPr/>
        <p:txBody>
          <a:bodyPr/>
          <a:lstStyle/>
          <a:p>
            <a:fld id="{16C480A4-07C8-4F38-B3D9-68B1F6397E6A}" type="slidenum">
              <a:rPr lang="en-US" smtClean="0"/>
              <a:t>4</a:t>
            </a:fld>
            <a:endParaRPr lang="en-US" dirty="0"/>
          </a:p>
        </p:txBody>
      </p:sp>
    </p:spTree>
    <p:extLst>
      <p:ext uri="{BB962C8B-B14F-4D97-AF65-F5344CB8AC3E}">
        <p14:creationId xmlns:p14="http://schemas.microsoft.com/office/powerpoint/2010/main" val="180600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2007220" y="3569"/>
            <a:ext cx="71583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of our Universe involving the speed of time starting out extremely fast with apparently short hours, </a:t>
            </a:r>
            <a:r>
              <a:rPr kumimoji="0" lang="en-US" sz="2400" b="1" i="0" strike="noStrike" cap="none" normalizeH="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minutes and years</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Years in the very </a:t>
            </a:r>
            <a:r>
              <a:rPr lang="en-US" sz="2400" b="1">
                <a:solidFill>
                  <a:srgbClr val="000000"/>
                </a:solidFill>
                <a:latin typeface="Calibri" panose="020F0502020204030204" pitchFamily="34" charset="0"/>
                <a:ea typeface="Calibri" panose="020F0502020204030204" pitchFamily="34" charset="0"/>
                <a:cs typeface="Calibri" panose="020F0502020204030204" pitchFamily="34" charset="0"/>
              </a:rPr>
              <a:t>early universe could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appear today as microseconds!</a:t>
            </a:r>
            <a:r>
              <a:rPr kumimoji="0" lang="en-US" sz="2400" b="1" i="0"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sz="2400" b="1" i="0" u="none" strike="noStrike" cap="none" normalizeH="0" baseline="0" dirty="0">
              <a:ln>
                <a:noFill/>
              </a:ln>
              <a:solidFill>
                <a:schemeClr val="tx1"/>
              </a:solidFill>
              <a:effectLst/>
              <a:latin typeface="Arial" panose="020B0604020202020204" pitchFamily="34" charset="0"/>
            </a:endParaRPr>
          </a:p>
        </p:txBody>
      </p:sp>
      <p:pic>
        <p:nvPicPr>
          <p:cNvPr id="7" name="Content Placeholder 6" descr="C:\Users\Robert\Pictures\My Scans\Scan_Pic0002.jpg"/>
          <p:cNvPicPr>
            <a:picLocks noGrp="1"/>
          </p:cNvPicPr>
          <p:nvPr>
            <p:ph idx="1"/>
          </p:nvPr>
        </p:nvPicPr>
        <p:blipFill rotWithShape="1">
          <a:blip r:embed="rId3">
            <a:extLst>
              <a:ext uri="{28A0092B-C50C-407E-A947-70E740481C1C}">
                <a14:useLocalDpi xmlns:a14="http://schemas.microsoft.com/office/drawing/2010/main" val="0"/>
              </a:ext>
            </a:extLst>
          </a:blip>
          <a:srcRect l="20629" r="1398" b="7527"/>
          <a:stretch/>
        </p:blipFill>
        <p:spPr bwMode="auto">
          <a:xfrm rot="16200000">
            <a:off x="3362325" y="-675178"/>
            <a:ext cx="4554854" cy="9428994"/>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255" y="4673298"/>
            <a:ext cx="1656390" cy="164344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233" y="1334529"/>
            <a:ext cx="1767016" cy="1644471"/>
          </a:xfrm>
          <a:prstGeom prst="rect">
            <a:avLst/>
          </a:prstGeom>
        </p:spPr>
      </p:pic>
      <p:sp>
        <p:nvSpPr>
          <p:cNvPr id="6" name="TextBox 5"/>
          <p:cNvSpPr txBox="1"/>
          <p:nvPr/>
        </p:nvSpPr>
        <p:spPr>
          <a:xfrm>
            <a:off x="1754660" y="3165038"/>
            <a:ext cx="1507523" cy="369332"/>
          </a:xfrm>
          <a:prstGeom prst="rect">
            <a:avLst/>
          </a:prstGeom>
          <a:noFill/>
        </p:spPr>
        <p:txBody>
          <a:bodyPr wrap="square" rtlCol="0">
            <a:spAutoFit/>
          </a:bodyPr>
          <a:lstStyle/>
          <a:p>
            <a:endParaRPr lang="en-US" dirty="0">
              <a:solidFill>
                <a:schemeClr val="accent1"/>
              </a:solidFill>
            </a:endParaRPr>
          </a:p>
        </p:txBody>
      </p:sp>
      <p:sp>
        <p:nvSpPr>
          <p:cNvPr id="8" name="TextBox 7"/>
          <p:cNvSpPr txBox="1"/>
          <p:nvPr/>
        </p:nvSpPr>
        <p:spPr>
          <a:xfrm>
            <a:off x="1099751" y="2978999"/>
            <a:ext cx="1481894" cy="1477328"/>
          </a:xfrm>
          <a:prstGeom prst="rect">
            <a:avLst/>
          </a:prstGeom>
          <a:solidFill>
            <a:schemeClr val="accent1"/>
          </a:solidFill>
          <a:ln>
            <a:solidFill>
              <a:schemeClr val="accent1"/>
            </a:solidFill>
          </a:ln>
        </p:spPr>
        <p:txBody>
          <a:bodyPr wrap="square" rtlCol="0">
            <a:spAutoFit/>
          </a:bodyPr>
          <a:lstStyle/>
          <a:p>
            <a:r>
              <a:rPr lang="en-US" dirty="0"/>
              <a:t>Possibly 100 billion very short “years” since Planck time</a:t>
            </a:r>
          </a:p>
        </p:txBody>
      </p:sp>
      <p:sp>
        <p:nvSpPr>
          <p:cNvPr id="9" name="TextBox 8"/>
          <p:cNvSpPr txBox="1"/>
          <p:nvPr/>
        </p:nvSpPr>
        <p:spPr>
          <a:xfrm>
            <a:off x="2952348" y="3534370"/>
            <a:ext cx="1062681" cy="923330"/>
          </a:xfrm>
          <a:prstGeom prst="rect">
            <a:avLst/>
          </a:prstGeom>
          <a:solidFill>
            <a:schemeClr val="accent1"/>
          </a:solidFill>
        </p:spPr>
        <p:txBody>
          <a:bodyPr wrap="square" rtlCol="0">
            <a:spAutoFit/>
          </a:bodyPr>
          <a:lstStyle/>
          <a:p>
            <a:r>
              <a:rPr lang="en-US" dirty="0"/>
              <a:t>101.0 billion “years”</a:t>
            </a:r>
          </a:p>
        </p:txBody>
      </p:sp>
      <p:sp>
        <p:nvSpPr>
          <p:cNvPr id="10" name="TextBox 9"/>
          <p:cNvSpPr txBox="1"/>
          <p:nvPr/>
        </p:nvSpPr>
        <p:spPr>
          <a:xfrm>
            <a:off x="4409527" y="4457700"/>
            <a:ext cx="1792855" cy="1754326"/>
          </a:xfrm>
          <a:prstGeom prst="rect">
            <a:avLst/>
          </a:prstGeom>
          <a:solidFill>
            <a:schemeClr val="accent1"/>
          </a:solidFill>
        </p:spPr>
        <p:txBody>
          <a:bodyPr wrap="square" rtlCol="0">
            <a:spAutoFit/>
          </a:bodyPr>
          <a:lstStyle/>
          <a:p>
            <a:r>
              <a:rPr lang="en-US" dirty="0"/>
              <a:t>101.2 billion “years” (a bit shorter than today’s) - galaxies </a:t>
            </a:r>
            <a:r>
              <a:rPr lang="en-US" b="1" dirty="0"/>
              <a:t>appear</a:t>
            </a:r>
            <a:r>
              <a:rPr lang="en-US" dirty="0"/>
              <a:t> to rotate faster</a:t>
            </a:r>
          </a:p>
        </p:txBody>
      </p:sp>
      <p:sp>
        <p:nvSpPr>
          <p:cNvPr id="12" name="TextBox 11"/>
          <p:cNvSpPr txBox="1"/>
          <p:nvPr/>
        </p:nvSpPr>
        <p:spPr>
          <a:xfrm>
            <a:off x="6808573" y="5276335"/>
            <a:ext cx="1421027" cy="923330"/>
          </a:xfrm>
          <a:prstGeom prst="rect">
            <a:avLst/>
          </a:prstGeom>
          <a:solidFill>
            <a:schemeClr val="accent1"/>
          </a:solidFill>
        </p:spPr>
        <p:txBody>
          <a:bodyPr wrap="square" rtlCol="0">
            <a:spAutoFit/>
          </a:bodyPr>
          <a:lstStyle/>
          <a:p>
            <a:r>
              <a:rPr lang="en-US" dirty="0"/>
              <a:t>113.8 billion of today’s years</a:t>
            </a:r>
          </a:p>
        </p:txBody>
      </p:sp>
      <p:sp>
        <p:nvSpPr>
          <p:cNvPr id="13" name="Footer Placeholder 12"/>
          <p:cNvSpPr>
            <a:spLocks noGrp="1"/>
          </p:cNvSpPr>
          <p:nvPr>
            <p:ph type="ftr" sz="quarter" idx="11"/>
          </p:nvPr>
        </p:nvSpPr>
        <p:spPr/>
        <p:txBody>
          <a:bodyPr/>
          <a:lstStyle/>
          <a:p>
            <a:r>
              <a:rPr lang="en-US"/>
              <a:t>© Robert M L Baker, Jr., Bonnie Sue Baker, May, 2021</a:t>
            </a:r>
          </a:p>
        </p:txBody>
      </p:sp>
      <p:sp>
        <p:nvSpPr>
          <p:cNvPr id="14" name="Slide Number Placeholder 13"/>
          <p:cNvSpPr>
            <a:spLocks noGrp="1"/>
          </p:cNvSpPr>
          <p:nvPr>
            <p:ph type="sldNum" sz="quarter" idx="12"/>
          </p:nvPr>
        </p:nvSpPr>
        <p:spPr/>
        <p:txBody>
          <a:bodyPr/>
          <a:lstStyle/>
          <a:p>
            <a:fld id="{16C480A4-07C8-4F38-B3D9-68B1F6397E6A}" type="slidenum">
              <a:rPr lang="en-US" smtClean="0"/>
              <a:t>5</a:t>
            </a:fld>
            <a:endParaRPr lang="en-US"/>
          </a:p>
        </p:txBody>
      </p:sp>
    </p:spTree>
    <p:extLst>
      <p:ext uri="{BB962C8B-B14F-4D97-AF65-F5344CB8AC3E}">
        <p14:creationId xmlns:p14="http://schemas.microsoft.com/office/powerpoint/2010/main" val="130817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137" y="-108935"/>
            <a:ext cx="10515600" cy="1803920"/>
          </a:xfrm>
        </p:spPr>
        <p:txBody>
          <a:bodyPr>
            <a:normAutofit/>
          </a:bodyPr>
          <a:lstStyle/>
          <a:p>
            <a:pPr algn="ctr"/>
            <a:r>
              <a:rPr lang="en-US" sz="3600" b="1" dirty="0"/>
              <a:t>The Cosmic Microwave Background (CMB) is essentially Black-Body radiation from what has been called a “snapshot” of the beginning of our Universe. </a:t>
            </a:r>
          </a:p>
        </p:txBody>
      </p:sp>
      <p:sp>
        <p:nvSpPr>
          <p:cNvPr id="3" name="Text Placeholder 2"/>
          <p:cNvSpPr>
            <a:spLocks noGrp="1"/>
          </p:cNvSpPr>
          <p:nvPr>
            <p:ph type="body" idx="1"/>
          </p:nvPr>
        </p:nvSpPr>
        <p:spPr>
          <a:xfrm>
            <a:off x="839788" y="3058921"/>
            <a:ext cx="4981149" cy="1446172"/>
          </a:xfrm>
        </p:spPr>
        <p:txBody>
          <a:bodyPr>
            <a:noAutofit/>
          </a:bodyPr>
          <a:lstStyle/>
          <a:p>
            <a:r>
              <a:rPr lang="en-US" sz="2800" dirty="0"/>
              <a:t>We view it not as a snapshot, but a very compressed time segment of our Universe. It is like the frames of a movie all piled up together one frame on top of the other! </a:t>
            </a:r>
          </a:p>
        </p:txBody>
      </p:sp>
      <p:sp>
        <p:nvSpPr>
          <p:cNvPr id="4" name="Content Placeholder 3"/>
          <p:cNvSpPr>
            <a:spLocks noGrp="1"/>
          </p:cNvSpPr>
          <p:nvPr>
            <p:ph sz="half" idx="2"/>
          </p:nvPr>
        </p:nvSpPr>
        <p:spPr>
          <a:xfrm>
            <a:off x="3082925" y="6267567"/>
            <a:ext cx="5157787" cy="3684588"/>
          </a:xfrm>
        </p:spPr>
        <p:txBody>
          <a:bodyPr/>
          <a:lstStyle/>
          <a:p>
            <a:r>
              <a:rPr lang="en-US" dirty="0"/>
              <a:t>                              </a:t>
            </a:r>
          </a:p>
        </p:txBody>
      </p:sp>
      <p:sp>
        <p:nvSpPr>
          <p:cNvPr id="5" name="Text Placeholder 4"/>
          <p:cNvSpPr>
            <a:spLocks noGrp="1"/>
          </p:cNvSpPr>
          <p:nvPr>
            <p:ph type="body" sz="quarter" idx="3"/>
          </p:nvPr>
        </p:nvSpPr>
        <p:spPr>
          <a:xfrm>
            <a:off x="6097588" y="1971905"/>
            <a:ext cx="5183188" cy="2493228"/>
          </a:xfrm>
        </p:spPr>
        <p:txBody>
          <a:bodyPr>
            <a:normAutofit fontScale="92500" lnSpcReduction="20000"/>
          </a:bodyPr>
          <a:lstStyle/>
          <a:p>
            <a:pPr algn="just"/>
            <a:r>
              <a:rPr lang="en-US" sz="2800" dirty="0"/>
              <a:t>What do see when all the frames of a movie are displayed </a:t>
            </a:r>
            <a:r>
              <a:rPr lang="en-US" sz="2800" dirty="0">
                <a:solidFill>
                  <a:srgbClr val="FF0000"/>
                </a:solidFill>
              </a:rPr>
              <a:t>at one time</a:t>
            </a:r>
            <a:r>
              <a:rPr lang="en-US" sz="2800" dirty="0"/>
              <a:t>? You get BLACK -- literally a “Black Body” You see a faint cosmic background radiation filling all space – literally billions of years piled upon billions of years of faint  faraway stars!</a:t>
            </a:r>
          </a:p>
        </p:txBody>
      </p:sp>
      <p:sp>
        <p:nvSpPr>
          <p:cNvPr id="7" name="Rectangle 2"/>
          <p:cNvSpPr>
            <a:spLocks noChangeArrowheads="1"/>
          </p:cNvSpPr>
          <p:nvPr/>
        </p:nvSpPr>
        <p:spPr bwMode="auto">
          <a:xfrm>
            <a:off x="2243137" y="37624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https://tse2.mm.bing.net/th/id/OIP.iivKgyiMIG-SWw_ss4oBzAHaE7?w=177&amp;h=123&amp;c=8&amp;rs=1&amp;pid=1.7"/>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79751" y="4505093"/>
            <a:ext cx="4282067" cy="3304447"/>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p:cNvPicPr>
          <p:nvPr>
            <p:ph sz="quarter" idx="4"/>
          </p:nvPr>
        </p:nvPicPr>
        <p:blipFill rotWithShape="1">
          <a:blip r:embed="rId4" cstate="print">
            <a:extLst>
              <a:ext uri="{28A0092B-C50C-407E-A947-70E740481C1C}">
                <a14:useLocalDpi xmlns:a14="http://schemas.microsoft.com/office/drawing/2010/main" val="0"/>
              </a:ext>
            </a:extLst>
          </a:blip>
          <a:srcRect l="44390" r="12982"/>
          <a:stretch/>
        </p:blipFill>
        <p:spPr bwMode="auto">
          <a:xfrm>
            <a:off x="8115832" y="4505093"/>
            <a:ext cx="2663973" cy="3684588"/>
          </a:xfrm>
          <a:prstGeom prst="rect">
            <a:avLst/>
          </a:prstGeom>
          <a:ln>
            <a:noFill/>
          </a:ln>
          <a:extLst>
            <a:ext uri="{53640926-AAD7-44D8-BBD7-CCE9431645EC}">
              <a14:shadowObscured xmlns:a14="http://schemas.microsoft.com/office/drawing/2010/main"/>
            </a:ext>
          </a:extLst>
        </p:spPr>
      </p:pic>
      <p:sp>
        <p:nvSpPr>
          <p:cNvPr id="10" name="Footer Placeholder 9"/>
          <p:cNvSpPr>
            <a:spLocks noGrp="1"/>
          </p:cNvSpPr>
          <p:nvPr>
            <p:ph type="ftr" sz="quarter" idx="11"/>
          </p:nvPr>
        </p:nvSpPr>
        <p:spPr/>
        <p:txBody>
          <a:bodyPr/>
          <a:lstStyle/>
          <a:p>
            <a:r>
              <a:rPr lang="en-US"/>
              <a:t>© Robert M L Baker, Jr., Bonnie Sue Baker, May, 2021</a:t>
            </a:r>
          </a:p>
        </p:txBody>
      </p:sp>
      <p:sp>
        <p:nvSpPr>
          <p:cNvPr id="11" name="Slide Number Placeholder 10"/>
          <p:cNvSpPr>
            <a:spLocks noGrp="1"/>
          </p:cNvSpPr>
          <p:nvPr>
            <p:ph type="sldNum" sz="quarter" idx="12"/>
          </p:nvPr>
        </p:nvSpPr>
        <p:spPr/>
        <p:txBody>
          <a:bodyPr/>
          <a:lstStyle/>
          <a:p>
            <a:fld id="{16C480A4-07C8-4F38-B3D9-68B1F6397E6A}" type="slidenum">
              <a:rPr lang="en-US" smtClean="0"/>
              <a:t>6</a:t>
            </a:fld>
            <a:endParaRPr lang="en-US"/>
          </a:p>
        </p:txBody>
      </p:sp>
    </p:spTree>
    <p:extLst>
      <p:ext uri="{BB962C8B-B14F-4D97-AF65-F5344CB8AC3E}">
        <p14:creationId xmlns:p14="http://schemas.microsoft.com/office/powerpoint/2010/main" val="167597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Extreme “Red Shift”</a:t>
            </a:r>
          </a:p>
        </p:txBody>
      </p:sp>
      <p:sp>
        <p:nvSpPr>
          <p:cNvPr id="3" name="Content Placeholder 2"/>
          <p:cNvSpPr>
            <a:spLocks noGrp="1"/>
          </p:cNvSpPr>
          <p:nvPr>
            <p:ph idx="1"/>
          </p:nvPr>
        </p:nvSpPr>
        <p:spPr/>
        <p:txBody>
          <a:bodyPr>
            <a:normAutofit lnSpcReduction="10000"/>
          </a:bodyPr>
          <a:lstStyle/>
          <a:p>
            <a:pPr algn="just"/>
            <a:r>
              <a:rPr lang="en-US" dirty="0"/>
              <a:t>In 1929, Edwin Hubble discovered that our Universe is expanding, with most other galaxies speeding away from us. Light from these galaxies is shifted to longer and redder wavelengths – in other words, their light is </a:t>
            </a:r>
            <a:r>
              <a:rPr lang="en-US" b="1" u="sng" dirty="0">
                <a:solidFill>
                  <a:srgbClr val="FF0000"/>
                </a:solidFill>
              </a:rPr>
              <a:t>red-shifted</a:t>
            </a:r>
            <a:r>
              <a:rPr lang="en-US" dirty="0"/>
              <a:t>, a result of the stellar increase in stellar separation speed involved in the expansion of our Universe.</a:t>
            </a:r>
          </a:p>
          <a:p>
            <a:pPr algn="just"/>
            <a:r>
              <a:rPr lang="en-US" dirty="0"/>
              <a:t> We view the CMB with radio telescopes: the shift to even longer wave lengths or lower frequencies of 3 × 10</a:t>
            </a:r>
            <a:r>
              <a:rPr lang="en-US" baseline="30000" dirty="0"/>
              <a:t>11 </a:t>
            </a:r>
            <a:r>
              <a:rPr lang="en-US" dirty="0"/>
              <a:t>to 3 × 10</a:t>
            </a:r>
            <a:r>
              <a:rPr lang="en-US" baseline="30000" dirty="0"/>
              <a:t>8 </a:t>
            </a:r>
            <a:r>
              <a:rPr lang="en-US" dirty="0"/>
              <a:t>Hz is an “</a:t>
            </a:r>
            <a:r>
              <a:rPr lang="en-US" b="1" u="sng" dirty="0">
                <a:solidFill>
                  <a:srgbClr val="FF0000"/>
                </a:solidFill>
              </a:rPr>
              <a:t>extreme red shif</a:t>
            </a:r>
            <a:r>
              <a:rPr lang="en-US" b="1" dirty="0">
                <a:solidFill>
                  <a:srgbClr val="FF0000"/>
                </a:solidFill>
              </a:rPr>
              <a:t>t</a:t>
            </a:r>
            <a:r>
              <a:rPr lang="en-US" dirty="0">
                <a:solidFill>
                  <a:schemeClr val="tx2"/>
                </a:solidFill>
              </a:rPr>
              <a:t>”! </a:t>
            </a:r>
            <a:r>
              <a:rPr lang="en-US" dirty="0"/>
              <a:t>We believe it is due to the </a:t>
            </a:r>
            <a:r>
              <a:rPr lang="en-US" b="1" dirty="0"/>
              <a:t>apparent </a:t>
            </a:r>
            <a:r>
              <a:rPr lang="en-US" dirty="0"/>
              <a:t>high separation speed of stars and galaxies caused directly by the much </a:t>
            </a:r>
            <a:r>
              <a:rPr lang="en-US" b="1" dirty="0"/>
              <a:t>higher speed of time</a:t>
            </a:r>
            <a:r>
              <a:rPr lang="en-US" dirty="0"/>
              <a:t> as the beginning of our Universe is more closely viewed; for example,</a:t>
            </a:r>
            <a:r>
              <a:rPr lang="en-US" b="1" i="1" dirty="0"/>
              <a:t> as the Cosmic Microwave Background is viewed!</a:t>
            </a:r>
            <a:endParaRPr lang="en-US" dirty="0"/>
          </a:p>
        </p:txBody>
      </p:sp>
      <p:sp>
        <p:nvSpPr>
          <p:cNvPr id="4" name="Footer Placeholder 3"/>
          <p:cNvSpPr>
            <a:spLocks noGrp="1"/>
          </p:cNvSpPr>
          <p:nvPr>
            <p:ph type="ftr" sz="quarter" idx="11"/>
          </p:nvPr>
        </p:nvSpPr>
        <p:spPr/>
        <p:txBody>
          <a:bodyPr/>
          <a:lstStyle/>
          <a:p>
            <a:r>
              <a:rPr lang="en-US"/>
              <a:t>© Robert M L Baker, Jr., Bonnie Sue Baker, May, 2021</a:t>
            </a:r>
          </a:p>
        </p:txBody>
      </p:sp>
      <p:sp>
        <p:nvSpPr>
          <p:cNvPr id="5" name="Slide Number Placeholder 4"/>
          <p:cNvSpPr>
            <a:spLocks noGrp="1"/>
          </p:cNvSpPr>
          <p:nvPr>
            <p:ph type="sldNum" sz="quarter" idx="12"/>
          </p:nvPr>
        </p:nvSpPr>
        <p:spPr/>
        <p:txBody>
          <a:bodyPr/>
          <a:lstStyle/>
          <a:p>
            <a:fld id="{16C480A4-07C8-4F38-B3D9-68B1F6397E6A}" type="slidenum">
              <a:rPr lang="en-US" smtClean="0"/>
              <a:t>7</a:t>
            </a:fld>
            <a:endParaRPr lang="en-US"/>
          </a:p>
        </p:txBody>
      </p:sp>
    </p:spTree>
    <p:extLst>
      <p:ext uri="{BB962C8B-B14F-4D97-AF65-F5344CB8AC3E}">
        <p14:creationId xmlns:p14="http://schemas.microsoft.com/office/powerpoint/2010/main" val="346381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Cosmic Gravitational Wave Background (</a:t>
            </a:r>
            <a:r>
              <a:rPr lang="en-US" b="1" dirty="0">
                <a:solidFill>
                  <a:srgbClr val="FF0000"/>
                </a:solidFill>
              </a:rPr>
              <a:t>CGWB</a:t>
            </a:r>
            <a:r>
              <a:rPr lang="en-US" b="1" dirty="0"/>
              <a:t>)</a:t>
            </a:r>
          </a:p>
        </p:txBody>
      </p:sp>
      <p:sp>
        <p:nvSpPr>
          <p:cNvPr id="3" name="Content Placeholder 2"/>
          <p:cNvSpPr>
            <a:spLocks noGrp="1"/>
          </p:cNvSpPr>
          <p:nvPr>
            <p:ph idx="1"/>
          </p:nvPr>
        </p:nvSpPr>
        <p:spPr/>
        <p:txBody>
          <a:bodyPr>
            <a:normAutofit fontScale="92500" lnSpcReduction="10000"/>
          </a:bodyPr>
          <a:lstStyle/>
          <a:p>
            <a:r>
              <a:rPr lang="en-US" dirty="0"/>
              <a:t>According to the Rollout Theory, Black-hole and neutron-star mergers may APPEAR to progress faster in the past due to the higher speed of time then.</a:t>
            </a:r>
          </a:p>
          <a:p>
            <a:r>
              <a:rPr lang="en-US" dirty="0"/>
              <a:t>Because it is proposed that our Universe is much older than its 13-billion-year observed part, there may be MANY INDIVIDUALY-UNOBSERVED black-hole and neutron-star mergers in the past.</a:t>
            </a:r>
          </a:p>
          <a:p>
            <a:r>
              <a:rPr lang="en-US" dirty="0"/>
              <a:t>Like the noise detected by Penzias </a:t>
            </a:r>
            <a:r>
              <a:rPr lang="en-US"/>
              <a:t>and Wilson, </a:t>
            </a:r>
            <a:r>
              <a:rPr lang="en-US" dirty="0"/>
              <a:t>their </a:t>
            </a:r>
            <a:r>
              <a:rPr lang="en-US" b="1" dirty="0"/>
              <a:t>combined signals</a:t>
            </a:r>
            <a:r>
              <a:rPr lang="en-US" dirty="0"/>
              <a:t>, in addition to the </a:t>
            </a:r>
            <a:r>
              <a:rPr lang="en-US" b="1" dirty="0">
                <a:solidFill>
                  <a:srgbClr val="FF0000"/>
                </a:solidFill>
              </a:rPr>
              <a:t>extreme red shift</a:t>
            </a:r>
            <a:r>
              <a:rPr lang="en-US" dirty="0"/>
              <a:t>, would be perceived as “noise” coming from EVERYWHERE!</a:t>
            </a:r>
          </a:p>
          <a:p>
            <a:r>
              <a:rPr lang="en-US" dirty="0"/>
              <a:t>Directionality is usually determined by the arrival time of the signals from GW-merger events and for CGWBs the “GW noise” pattern would be perceived as INDEPENDENT of arrival time or direction at all the arrays of active LIGO detectors.</a:t>
            </a:r>
          </a:p>
          <a:p>
            <a:pPr marL="0"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 Robert M L Baker, Jr., Bonnie Sue Baker, May, 2021</a:t>
            </a:r>
          </a:p>
        </p:txBody>
      </p:sp>
      <p:sp>
        <p:nvSpPr>
          <p:cNvPr id="5" name="Slide Number Placeholder 4"/>
          <p:cNvSpPr>
            <a:spLocks noGrp="1"/>
          </p:cNvSpPr>
          <p:nvPr>
            <p:ph type="sldNum" sz="quarter" idx="12"/>
          </p:nvPr>
        </p:nvSpPr>
        <p:spPr/>
        <p:txBody>
          <a:bodyPr/>
          <a:lstStyle/>
          <a:p>
            <a:fld id="{16C480A4-07C8-4F38-B3D9-68B1F6397E6A}" type="slidenum">
              <a:rPr lang="en-US" smtClean="0"/>
              <a:t>8</a:t>
            </a:fld>
            <a:endParaRPr lang="en-US"/>
          </a:p>
        </p:txBody>
      </p:sp>
    </p:spTree>
    <p:extLst>
      <p:ext uri="{BB962C8B-B14F-4D97-AF65-F5344CB8AC3E}">
        <p14:creationId xmlns:p14="http://schemas.microsoft.com/office/powerpoint/2010/main" val="387934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br>
            <a:br>
              <a:rPr lang="en-US" b="1" dirty="0"/>
            </a:br>
            <a:r>
              <a:rPr lang="en-US" b="1" dirty="0">
                <a:solidFill>
                  <a:srgbClr val="0070C0"/>
                </a:solidFill>
              </a:rPr>
              <a:t>The Beginning</a:t>
            </a:r>
            <a:br>
              <a:rPr lang="en-US" b="1" dirty="0"/>
            </a:br>
            <a:r>
              <a:rPr lang="en-US" sz="2700" dirty="0"/>
              <a:t>Planck Time = √(ħG/c</a:t>
            </a:r>
            <a:r>
              <a:rPr lang="en-US" sz="2700" baseline="30000" dirty="0"/>
              <a:t>5 </a:t>
            </a:r>
            <a:r>
              <a:rPr lang="en-US" sz="2700" dirty="0"/>
              <a:t>) ~ 5.39 × 10</a:t>
            </a:r>
            <a:r>
              <a:rPr lang="en-US" sz="2700" baseline="30000" dirty="0"/>
              <a:t>-44</a:t>
            </a:r>
            <a:r>
              <a:rPr lang="en-US" sz="2700" dirty="0"/>
              <a:t> sec and time since then ~ 4.4 × 10</a:t>
            </a:r>
            <a:r>
              <a:rPr lang="en-US" sz="2700" baseline="30000" dirty="0"/>
              <a:t>17 </a:t>
            </a:r>
            <a:r>
              <a:rPr lang="en-US" sz="2700" dirty="0"/>
              <a:t>sec so now our Universe has completed about 61 orders of magnitude (in 10s) changes in time since the </a:t>
            </a:r>
            <a:r>
              <a:rPr lang="en-US" sz="2700" b="1" dirty="0" err="1">
                <a:solidFill>
                  <a:srgbClr val="0070C0"/>
                </a:solidFill>
              </a:rPr>
              <a:t>The</a:t>
            </a:r>
            <a:r>
              <a:rPr lang="en-US" sz="2700" b="1" dirty="0">
                <a:solidFill>
                  <a:srgbClr val="0070C0"/>
                </a:solidFill>
              </a:rPr>
              <a:t> Beginning</a:t>
            </a:r>
            <a:r>
              <a:rPr lang="en-US" sz="2700" b="1" dirty="0"/>
              <a:t>! </a:t>
            </a:r>
            <a:r>
              <a:rPr lang="en-US" sz="2700" dirty="0"/>
              <a:t> With Terahertz </a:t>
            </a:r>
            <a:r>
              <a:rPr lang="en-US" sz="2700" dirty="0" err="1"/>
              <a:t>HFRelicGWs</a:t>
            </a:r>
            <a:r>
              <a:rPr lang="en-US" sz="2700" dirty="0"/>
              <a:t> on into “infra-Red” GWs we may be able to detect processes to femtosecond (10</a:t>
            </a:r>
            <a:r>
              <a:rPr lang="en-US" sz="2700" baseline="30000" dirty="0"/>
              <a:t>-15 </a:t>
            </a:r>
            <a:r>
              <a:rPr lang="en-US" sz="2700" dirty="0"/>
              <a:t>sec) precision. We could then detect a fictitious star “frame” change below between a star “field” progression over a billion years that today </a:t>
            </a:r>
            <a:r>
              <a:rPr lang="en-US" sz="2700" b="1" dirty="0">
                <a:solidFill>
                  <a:srgbClr val="0070C0"/>
                </a:solidFill>
              </a:rPr>
              <a:t>Appeared</a:t>
            </a:r>
            <a:r>
              <a:rPr lang="en-US" sz="2700" dirty="0"/>
              <a:t> to take place during only a microsecond!</a:t>
            </a:r>
            <a:br>
              <a:rPr lang="en-US" sz="2700" dirty="0"/>
            </a:br>
            <a:endParaRPr lang="en-US" sz="2700" dirty="0"/>
          </a:p>
        </p:txBody>
      </p:sp>
      <p:pic>
        <p:nvPicPr>
          <p:cNvPr id="9" name="Content Placeholder 8"/>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flipH="1">
            <a:off x="838200" y="3122342"/>
            <a:ext cx="4081346" cy="3152680"/>
          </a:xfrm>
          <a:prstGeom prst="rect">
            <a:avLst/>
          </a:prstGeom>
        </p:spPr>
      </p:pic>
      <p:pic>
        <p:nvPicPr>
          <p:cNvPr id="10" name="Content Placeholder 9"/>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35337" y="3122342"/>
            <a:ext cx="4618463" cy="3152680"/>
          </a:xfrm>
          <a:prstGeom prst="rect">
            <a:avLst/>
          </a:prstGeom>
        </p:spPr>
      </p:pic>
      <p:sp>
        <p:nvSpPr>
          <p:cNvPr id="5" name="Footer Placeholder 4"/>
          <p:cNvSpPr>
            <a:spLocks noGrp="1"/>
          </p:cNvSpPr>
          <p:nvPr>
            <p:ph type="ftr" sz="quarter" idx="11"/>
          </p:nvPr>
        </p:nvSpPr>
        <p:spPr/>
        <p:txBody>
          <a:bodyPr/>
          <a:lstStyle/>
          <a:p>
            <a:r>
              <a:rPr lang="en-US"/>
              <a:t>© Robert M L Baker, Jr., Bonnie Sue Baker, May, 2021</a:t>
            </a:r>
          </a:p>
        </p:txBody>
      </p:sp>
      <p:sp>
        <p:nvSpPr>
          <p:cNvPr id="6" name="Slide Number Placeholder 5"/>
          <p:cNvSpPr>
            <a:spLocks noGrp="1"/>
          </p:cNvSpPr>
          <p:nvPr>
            <p:ph type="sldNum" sz="quarter" idx="12"/>
          </p:nvPr>
        </p:nvSpPr>
        <p:spPr/>
        <p:txBody>
          <a:bodyPr/>
          <a:lstStyle/>
          <a:p>
            <a:fld id="{16C480A4-07C8-4F38-B3D9-68B1F6397E6A}" type="slidenum">
              <a:rPr lang="en-US" smtClean="0"/>
              <a:t>9</a:t>
            </a:fld>
            <a:endParaRPr lang="en-US"/>
          </a:p>
        </p:txBody>
      </p:sp>
    </p:spTree>
    <p:extLst>
      <p:ext uri="{BB962C8B-B14F-4D97-AF65-F5344CB8AC3E}">
        <p14:creationId xmlns:p14="http://schemas.microsoft.com/office/powerpoint/2010/main" val="1590187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4106</Words>
  <Application>Microsoft Office PowerPoint</Application>
  <PresentationFormat>Widescreen</PresentationFormat>
  <Paragraphs>178</Paragraphs>
  <Slides>26</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INTRODUCTION</vt:lpstr>
      <vt:lpstr>PowerPoint Presentation</vt:lpstr>
      <vt:lpstr>PowerPoint Presentation</vt:lpstr>
      <vt:lpstr>PowerPoint Presentation</vt:lpstr>
      <vt:lpstr>Development of our Universe involving the speed of time starting out extremely fast with apparently short hours, minutes and years. Years in the very early universe could appear today as microseconds!:</vt:lpstr>
      <vt:lpstr>The Cosmic Microwave Background (CMB) is essentially Black-Body radiation from what has been called a “snapshot” of the beginning of our Universe. </vt:lpstr>
      <vt:lpstr>Extreme “Red Shift”</vt:lpstr>
      <vt:lpstr>Cosmic Gravitational Wave Background (CGWB)</vt:lpstr>
      <vt:lpstr>  The Beginning Planck Time = √(ħG/c5 ) ~ 5.39 × 10-44 sec and time since then ~ 4.4 × 1017 sec so now our Universe has completed about 61 orders of magnitude (in 10s) changes in time since the The Beginning!  With Terahertz HFRelicGWs on into “infra-Red” GWs we may be able to detect processes to femtosecond (10-15 sec) precision. We could then detect a fictitious star “frame” change below between a star “field” progression over a billion years that today Appeared to take place during only a microsecond! </vt:lpstr>
      <vt:lpstr>PowerPoint Presentation</vt:lpstr>
      <vt:lpstr>PowerPoint Presentation</vt:lpstr>
      <vt:lpstr>PowerPoint Presentation</vt:lpstr>
      <vt:lpstr>PowerPoint Presentation</vt:lpstr>
      <vt:lpstr>PowerPoint Presentation</vt:lpstr>
      <vt:lpstr>The galactic stars dominate as viewed near to the galactic center and also block many of the earlier &amp; more distant spacetime stars.  Further out, towards the periphery of a galaxy, there is an opposite effect in which earlier &amp; more distant spacetime stars dominate. Since the later earler &amp; more distant spacetime stars appear to have a larger speed than the galactic stars, the velocity curve below tends to rise up and then roughly level out as viewed from our Earth and may be observational proof of the Rollout Theory.</vt:lpstr>
      <vt:lpstr>  We will consider the close-by  Messier 33 Galaxy from two different perspectives: Left: All stars moving at high speeds (due, I propose, to the higher speed of time) from earlier &amp; more distant spacetime have been blocked by the  galaxies'’ stars, ONLY the speed of stars from the galaxy are measured on the small graph of star speed vs. distance at the left-hand  bottom. Right:  ONLY stars moving at high speeds (due, I propose, to the higher speed of time) from earlier &amp; more distant spacetime , EXCEPT for blockage of them by galactic-center stars, are measured on the small graph  of star speed vs. distance at the right-hand bottom.   </vt:lpstr>
      <vt:lpstr>How to measure the rotational speed of a galaxy: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YOUR CONSIDERATION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Bonnie Baker</cp:lastModifiedBy>
  <cp:revision>92</cp:revision>
  <dcterms:created xsi:type="dcterms:W3CDTF">2021-05-07T23:08:21Z</dcterms:created>
  <dcterms:modified xsi:type="dcterms:W3CDTF">2022-09-19T17:49:30Z</dcterms:modified>
</cp:coreProperties>
</file>